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uce Bold" charset="1" panose="00000800000000000000"/>
      <p:regular r:id="rId20"/>
    </p:embeddedFont>
    <p:embeddedFont>
      <p:font typeface="Open Sauce"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jpe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a:grpSpLocks noChangeAspect="true"/>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grpSp>
        <p:nvGrpSpPr>
          <p:cNvPr name="Group 9" id="9"/>
          <p:cNvGrpSpPr/>
          <p:nvPr/>
        </p:nvGrpSpPr>
        <p:grpSpPr>
          <a:xfrm rot="0">
            <a:off x="671665" y="3326027"/>
            <a:ext cx="47625" cy="4507580"/>
            <a:chOff x="0" y="0"/>
            <a:chExt cx="12543" cy="1187182"/>
          </a:xfrm>
        </p:grpSpPr>
        <p:sp>
          <p:nvSpPr>
            <p:cNvPr name="Freeform 10" id="10"/>
            <p:cNvSpPr/>
            <p:nvPr/>
          </p:nvSpPr>
          <p:spPr>
            <a:xfrm flipH="false" flipV="false" rot="0">
              <a:off x="0" y="0"/>
              <a:ext cx="12543" cy="1187182"/>
            </a:xfrm>
            <a:custGeom>
              <a:avLst/>
              <a:gdLst/>
              <a:ahLst/>
              <a:cxnLst/>
              <a:rect r="r" b="b" t="t" l="l"/>
              <a:pathLst>
                <a:path h="1187182" w="12543">
                  <a:moveTo>
                    <a:pt x="0" y="0"/>
                  </a:moveTo>
                  <a:lnTo>
                    <a:pt x="12543" y="0"/>
                  </a:lnTo>
                  <a:lnTo>
                    <a:pt x="12543" y="1187182"/>
                  </a:lnTo>
                  <a:lnTo>
                    <a:pt x="0" y="1187182"/>
                  </a:lnTo>
                  <a:close/>
                </a:path>
              </a:pathLst>
            </a:custGeom>
            <a:solidFill>
              <a:srgbClr val="123D33"/>
            </a:solidFill>
            <a:ln cap="sq">
              <a:noFill/>
              <a:prstDash val="solid"/>
              <a:miter/>
            </a:ln>
          </p:spPr>
        </p:sp>
        <p:sp>
          <p:nvSpPr>
            <p:cNvPr name="TextBox 11" id="11"/>
            <p:cNvSpPr txBox="true"/>
            <p:nvPr/>
          </p:nvSpPr>
          <p:spPr>
            <a:xfrm>
              <a:off x="0" y="-19050"/>
              <a:ext cx="12543" cy="1206232"/>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1632552" y="3211727"/>
            <a:ext cx="8174856" cy="6876850"/>
          </a:xfrm>
          <a:prstGeom prst="rect">
            <a:avLst/>
          </a:prstGeom>
        </p:spPr>
        <p:txBody>
          <a:bodyPr anchor="t" rtlCol="false" tIns="0" lIns="0" bIns="0" rIns="0">
            <a:spAutoFit/>
          </a:bodyPr>
          <a:lstStyle/>
          <a:p>
            <a:pPr algn="l">
              <a:lnSpc>
                <a:spcPts val="8411"/>
              </a:lnSpc>
            </a:pPr>
            <a:r>
              <a:rPr lang="en-US" sz="6007" spc="-120" b="true">
                <a:solidFill>
                  <a:srgbClr val="191919"/>
                </a:solidFill>
                <a:latin typeface="Open Sauce Bold"/>
                <a:ea typeface="Open Sauce Bold"/>
                <a:cs typeface="Open Sauce Bold"/>
                <a:sym typeface="Open Sauce Bold"/>
              </a:rPr>
              <a:t>Predictive Maintenance for Industrial Equipment Using IoT Data.</a:t>
            </a:r>
          </a:p>
          <a:p>
            <a:pPr algn="l">
              <a:lnSpc>
                <a:spcPts val="10511"/>
              </a:lnSpc>
            </a:pPr>
          </a:p>
          <a:p>
            <a:pPr algn="l">
              <a:lnSpc>
                <a:spcPts val="10511"/>
              </a:lnSpc>
            </a:pPr>
          </a:p>
        </p:txBody>
      </p:sp>
      <p:sp>
        <p:nvSpPr>
          <p:cNvPr name="TextBox 13" id="13"/>
          <p:cNvSpPr txBox="true"/>
          <p:nvPr/>
        </p:nvSpPr>
        <p:spPr>
          <a:xfrm rot="0">
            <a:off x="12288861" y="9382655"/>
            <a:ext cx="8174856" cy="406400"/>
          </a:xfrm>
          <a:prstGeom prst="rect">
            <a:avLst/>
          </a:prstGeom>
        </p:spPr>
        <p:txBody>
          <a:bodyPr anchor="t" rtlCol="false" tIns="0" lIns="0" bIns="0" rIns="0">
            <a:spAutoFit/>
          </a:bodyPr>
          <a:lstStyle/>
          <a:p>
            <a:pPr algn="ctr">
              <a:lnSpc>
                <a:spcPts val="3249"/>
              </a:lnSpc>
              <a:spcBef>
                <a:spcPct val="0"/>
              </a:spcBef>
            </a:pPr>
            <a:r>
              <a:rPr lang="en-US" b="true" sz="2499" u="sng">
                <a:solidFill>
                  <a:srgbClr val="FFFEFE"/>
                </a:solidFill>
                <a:latin typeface="Open Sauce Bold"/>
                <a:ea typeface="Open Sauce Bold"/>
                <a:cs typeface="Open Sauce Bold"/>
                <a:sym typeface="Open Sauce Bold"/>
              </a:rPr>
              <a:t>Sameer Shinde</a:t>
            </a:r>
          </a:p>
        </p:txBody>
      </p:sp>
      <p:sp>
        <p:nvSpPr>
          <p:cNvPr name="Freeform 14" id="14"/>
          <p:cNvSpPr/>
          <p:nvPr/>
        </p:nvSpPr>
        <p:spPr>
          <a:xfrm flipH="false" flipV="false" rot="-10800000">
            <a:off x="-819070" y="-5218332"/>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12450" y="3995494"/>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329702" y="1180102"/>
            <a:ext cx="14759532" cy="2324626"/>
          </a:xfrm>
          <a:custGeom>
            <a:avLst/>
            <a:gdLst/>
            <a:ahLst/>
            <a:cxnLst/>
            <a:rect r="r" b="b" t="t" l="l"/>
            <a:pathLst>
              <a:path h="2324626" w="14759532">
                <a:moveTo>
                  <a:pt x="0" y="0"/>
                </a:moveTo>
                <a:lnTo>
                  <a:pt x="14759532" y="0"/>
                </a:lnTo>
                <a:lnTo>
                  <a:pt x="14759532" y="2324626"/>
                </a:lnTo>
                <a:lnTo>
                  <a:pt x="0" y="2324626"/>
                </a:lnTo>
                <a:lnTo>
                  <a:pt x="0" y="0"/>
                </a:lnTo>
                <a:close/>
              </a:path>
            </a:pathLst>
          </a:custGeom>
          <a:blipFill>
            <a:blip r:embed="rId6"/>
            <a:stretch>
              <a:fillRect l="0" t="0" r="0" b="0"/>
            </a:stretch>
          </a:blipFill>
        </p:spPr>
      </p:sp>
      <p:sp>
        <p:nvSpPr>
          <p:cNvPr name="Freeform 5" id="5"/>
          <p:cNvSpPr/>
          <p:nvPr/>
        </p:nvSpPr>
        <p:spPr>
          <a:xfrm flipH="false" flipV="false" rot="0">
            <a:off x="471245" y="3442703"/>
            <a:ext cx="16960328" cy="6844297"/>
          </a:xfrm>
          <a:custGeom>
            <a:avLst/>
            <a:gdLst/>
            <a:ahLst/>
            <a:cxnLst/>
            <a:rect r="r" b="b" t="t" l="l"/>
            <a:pathLst>
              <a:path h="6844297" w="16960328">
                <a:moveTo>
                  <a:pt x="0" y="0"/>
                </a:moveTo>
                <a:lnTo>
                  <a:pt x="16960328" y="0"/>
                </a:lnTo>
                <a:lnTo>
                  <a:pt x="16960328" y="6844297"/>
                </a:lnTo>
                <a:lnTo>
                  <a:pt x="0" y="6844297"/>
                </a:lnTo>
                <a:lnTo>
                  <a:pt x="0" y="0"/>
                </a:lnTo>
                <a:close/>
              </a:path>
            </a:pathLst>
          </a:custGeom>
          <a:blipFill>
            <a:blip r:embed="rId7"/>
            <a:stretch>
              <a:fillRect l="0" t="-2038" r="0" b="-2038"/>
            </a:stretch>
          </a:blipFill>
        </p:spPr>
      </p:sp>
      <p:sp>
        <p:nvSpPr>
          <p:cNvPr name="TextBox 6" id="6"/>
          <p:cNvSpPr txBox="true"/>
          <p:nvPr/>
        </p:nvSpPr>
        <p:spPr>
          <a:xfrm rot="0">
            <a:off x="6455687" y="233488"/>
            <a:ext cx="628573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u="sng">
                <a:solidFill>
                  <a:srgbClr val="191919"/>
                </a:solidFill>
                <a:latin typeface="Open Sauce Bold"/>
                <a:ea typeface="Open Sauce Bold"/>
                <a:cs typeface="Open Sauce Bold"/>
                <a:sym typeface="Open Sauce Bold"/>
              </a:rPr>
              <a:t>Dashboard View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848"/>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sp>
        <p:nvSpPr>
          <p:cNvPr name="Freeform 5" id="5"/>
          <p:cNvSpPr/>
          <p:nvPr/>
        </p:nvSpPr>
        <p:spPr>
          <a:xfrm flipH="false" flipV="false" rot="0">
            <a:off x="1028700" y="664136"/>
            <a:ext cx="16638334" cy="4783521"/>
          </a:xfrm>
          <a:custGeom>
            <a:avLst/>
            <a:gdLst/>
            <a:ahLst/>
            <a:cxnLst/>
            <a:rect r="r" b="b" t="t" l="l"/>
            <a:pathLst>
              <a:path h="4783521" w="16638334">
                <a:moveTo>
                  <a:pt x="0" y="0"/>
                </a:moveTo>
                <a:lnTo>
                  <a:pt x="16638334" y="0"/>
                </a:lnTo>
                <a:lnTo>
                  <a:pt x="16638334" y="4783521"/>
                </a:lnTo>
                <a:lnTo>
                  <a:pt x="0" y="4783521"/>
                </a:lnTo>
                <a:lnTo>
                  <a:pt x="0" y="0"/>
                </a:lnTo>
                <a:close/>
              </a:path>
            </a:pathLst>
          </a:custGeom>
          <a:blipFill>
            <a:blip r:embed="rId2"/>
            <a:stretch>
              <a:fillRect l="0" t="0" r="0" b="0"/>
            </a:stretch>
          </a:blipFill>
        </p:spPr>
      </p:sp>
      <p:sp>
        <p:nvSpPr>
          <p:cNvPr name="Freeform 6" id="6"/>
          <p:cNvSpPr/>
          <p:nvPr/>
        </p:nvSpPr>
        <p:spPr>
          <a:xfrm flipH="false" flipV="false" rot="0">
            <a:off x="585713" y="6410495"/>
            <a:ext cx="10123601" cy="2771336"/>
          </a:xfrm>
          <a:custGeom>
            <a:avLst/>
            <a:gdLst/>
            <a:ahLst/>
            <a:cxnLst/>
            <a:rect r="r" b="b" t="t" l="l"/>
            <a:pathLst>
              <a:path h="2771336" w="10123601">
                <a:moveTo>
                  <a:pt x="0" y="0"/>
                </a:moveTo>
                <a:lnTo>
                  <a:pt x="10123600" y="0"/>
                </a:lnTo>
                <a:lnTo>
                  <a:pt x="10123600" y="2771336"/>
                </a:lnTo>
                <a:lnTo>
                  <a:pt x="0" y="2771336"/>
                </a:lnTo>
                <a:lnTo>
                  <a:pt x="0" y="0"/>
                </a:lnTo>
                <a:close/>
              </a:path>
            </a:pathLst>
          </a:custGeom>
          <a:blipFill>
            <a:blip r:embed="rId3"/>
            <a:stretch>
              <a:fillRect l="0" t="0" r="0" b="0"/>
            </a:stretch>
          </a:blipFill>
        </p:spPr>
      </p:sp>
      <p:sp>
        <p:nvSpPr>
          <p:cNvPr name="Freeform 7" id="7"/>
          <p:cNvSpPr/>
          <p:nvPr/>
        </p:nvSpPr>
        <p:spPr>
          <a:xfrm flipH="false" flipV="false" rot="0">
            <a:off x="10915712" y="6041039"/>
            <a:ext cx="6751322" cy="3140793"/>
          </a:xfrm>
          <a:custGeom>
            <a:avLst/>
            <a:gdLst/>
            <a:ahLst/>
            <a:cxnLst/>
            <a:rect r="r" b="b" t="t" l="l"/>
            <a:pathLst>
              <a:path h="3140793" w="6751322">
                <a:moveTo>
                  <a:pt x="0" y="0"/>
                </a:moveTo>
                <a:lnTo>
                  <a:pt x="6751322" y="0"/>
                </a:lnTo>
                <a:lnTo>
                  <a:pt x="6751322" y="3140792"/>
                </a:lnTo>
                <a:lnTo>
                  <a:pt x="0" y="3140792"/>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742057" y="-247025"/>
            <a:ext cx="2599679" cy="2599679"/>
          </a:xfrm>
          <a:custGeom>
            <a:avLst/>
            <a:gdLst/>
            <a:ahLst/>
            <a:cxnLst/>
            <a:rect r="r" b="b" t="t" l="l"/>
            <a:pathLst>
              <a:path h="2599679" w="2599679">
                <a:moveTo>
                  <a:pt x="2599678" y="0"/>
                </a:moveTo>
                <a:lnTo>
                  <a:pt x="0" y="0"/>
                </a:lnTo>
                <a:lnTo>
                  <a:pt x="0" y="2599678"/>
                </a:lnTo>
                <a:lnTo>
                  <a:pt x="2599678" y="2599678"/>
                </a:lnTo>
                <a:lnTo>
                  <a:pt x="2599678"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790573" y="2121739"/>
            <a:ext cx="6706854" cy="7476287"/>
          </a:xfrm>
          <a:custGeom>
            <a:avLst/>
            <a:gdLst/>
            <a:ahLst/>
            <a:cxnLst/>
            <a:rect r="r" b="b" t="t" l="l"/>
            <a:pathLst>
              <a:path h="7476287" w="6706854">
                <a:moveTo>
                  <a:pt x="0" y="0"/>
                </a:moveTo>
                <a:lnTo>
                  <a:pt x="6706854" y="0"/>
                </a:lnTo>
                <a:lnTo>
                  <a:pt x="6706854" y="7476287"/>
                </a:lnTo>
                <a:lnTo>
                  <a:pt x="0" y="7476287"/>
                </a:lnTo>
                <a:lnTo>
                  <a:pt x="0" y="0"/>
                </a:lnTo>
                <a:close/>
              </a:path>
            </a:pathLst>
          </a:custGeom>
          <a:blipFill>
            <a:blip r:embed="rId4"/>
            <a:stretch>
              <a:fillRect l="-5736" t="0" r="-5736" b="0"/>
            </a:stretch>
          </a:blipFill>
        </p:spPr>
      </p:sp>
      <p:sp>
        <p:nvSpPr>
          <p:cNvPr name="TextBox 4" id="4"/>
          <p:cNvSpPr txBox="true"/>
          <p:nvPr/>
        </p:nvSpPr>
        <p:spPr>
          <a:xfrm rot="0">
            <a:off x="482786" y="588232"/>
            <a:ext cx="9688084"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u="sng">
                <a:solidFill>
                  <a:srgbClr val="191919"/>
                </a:solidFill>
                <a:latin typeface="Open Sauce Bold"/>
                <a:ea typeface="Open Sauce Bold"/>
                <a:cs typeface="Open Sauce Bold"/>
                <a:sym typeface="Open Sauce Bold"/>
              </a:rPr>
              <a:t>Challenges and Future Work</a:t>
            </a:r>
          </a:p>
        </p:txBody>
      </p:sp>
      <p:sp>
        <p:nvSpPr>
          <p:cNvPr name="TextBox 5" id="5"/>
          <p:cNvSpPr txBox="true"/>
          <p:nvPr/>
        </p:nvSpPr>
        <p:spPr>
          <a:xfrm rot="0">
            <a:off x="176867" y="2276453"/>
            <a:ext cx="5149960" cy="6981847"/>
          </a:xfrm>
          <a:prstGeom prst="rect">
            <a:avLst/>
          </a:prstGeom>
        </p:spPr>
        <p:txBody>
          <a:bodyPr anchor="t" rtlCol="false" tIns="0" lIns="0" bIns="0" rIns="0">
            <a:spAutoFit/>
          </a:bodyPr>
          <a:lstStyle/>
          <a:p>
            <a:pPr algn="l" marL="539626" indent="-269813" lvl="1">
              <a:lnSpc>
                <a:spcPts val="3749"/>
              </a:lnSpc>
              <a:buFont typeface="Arial"/>
              <a:buChar char="•"/>
            </a:pPr>
            <a:r>
              <a:rPr lang="en-US" sz="2499">
                <a:solidFill>
                  <a:srgbClr val="343432"/>
                </a:solidFill>
                <a:latin typeface="Open Sauce"/>
                <a:ea typeface="Open Sauce"/>
                <a:cs typeface="Open Sauce"/>
                <a:sym typeface="Open Sauce"/>
              </a:rPr>
              <a:t>Data Quality and Sensor Accuracy: Ensuring high-quality, reliable data from sensors is critical for accurate predictions.</a:t>
            </a:r>
          </a:p>
          <a:p>
            <a:pPr algn="l">
              <a:lnSpc>
                <a:spcPts val="3749"/>
              </a:lnSpc>
            </a:pPr>
          </a:p>
          <a:p>
            <a:pPr algn="l" marL="539626" indent="-269813" lvl="1">
              <a:lnSpc>
                <a:spcPts val="3749"/>
              </a:lnSpc>
              <a:buFont typeface="Arial"/>
              <a:buChar char="•"/>
            </a:pPr>
            <a:r>
              <a:rPr lang="en-US" sz="2499">
                <a:solidFill>
                  <a:srgbClr val="343432"/>
                </a:solidFill>
                <a:latin typeface="Open Sauce"/>
                <a:ea typeface="Open Sauce"/>
                <a:cs typeface="Open Sauce"/>
                <a:sym typeface="Open Sauce"/>
              </a:rPr>
              <a:t>Integration with Existing Maintenance Systems: Seamlessly integrating predictive maintenance solutions with current maintenance workflows and systems presents significant hurdles.</a:t>
            </a:r>
          </a:p>
          <a:p>
            <a:pPr algn="l" marL="0" indent="0" lvl="0">
              <a:lnSpc>
                <a:spcPts val="3749"/>
              </a:lnSpc>
            </a:pPr>
          </a:p>
        </p:txBody>
      </p:sp>
      <p:sp>
        <p:nvSpPr>
          <p:cNvPr name="TextBox 6" id="6"/>
          <p:cNvSpPr txBox="true"/>
          <p:nvPr/>
        </p:nvSpPr>
        <p:spPr>
          <a:xfrm rot="0">
            <a:off x="8295227" y="8138662"/>
            <a:ext cx="2731184" cy="414313"/>
          </a:xfrm>
          <a:prstGeom prst="rect">
            <a:avLst/>
          </a:prstGeom>
        </p:spPr>
        <p:txBody>
          <a:bodyPr anchor="t" rtlCol="false" tIns="0" lIns="0" bIns="0" rIns="0">
            <a:spAutoFit/>
          </a:bodyPr>
          <a:lstStyle/>
          <a:p>
            <a:pPr algn="ctr" marL="0" indent="0" lvl="0">
              <a:lnSpc>
                <a:spcPts val="3413"/>
              </a:lnSpc>
              <a:spcBef>
                <a:spcPct val="0"/>
              </a:spcBef>
            </a:pPr>
            <a:r>
              <a:rPr lang="en-US" sz="2438" spc="9">
                <a:solidFill>
                  <a:srgbClr val="FFFBFB"/>
                </a:solidFill>
                <a:latin typeface="Open Sauce"/>
                <a:ea typeface="Open Sauce"/>
                <a:cs typeface="Open Sauce"/>
                <a:sym typeface="Open Sauce"/>
              </a:rPr>
              <a:t>Olivia Wilson</a:t>
            </a:r>
          </a:p>
        </p:txBody>
      </p:sp>
      <p:sp>
        <p:nvSpPr>
          <p:cNvPr name="TextBox 7" id="7"/>
          <p:cNvSpPr txBox="true"/>
          <p:nvPr/>
        </p:nvSpPr>
        <p:spPr>
          <a:xfrm rot="0">
            <a:off x="13192583" y="2378484"/>
            <a:ext cx="4295148" cy="6959600"/>
          </a:xfrm>
          <a:prstGeom prst="rect">
            <a:avLst/>
          </a:prstGeom>
        </p:spPr>
        <p:txBody>
          <a:bodyPr anchor="t" rtlCol="false" tIns="0" lIns="0" bIns="0" rIns="0">
            <a:spAutoFit/>
          </a:bodyPr>
          <a:lstStyle/>
          <a:p>
            <a:pPr algn="l">
              <a:lnSpc>
                <a:spcPts val="3249"/>
              </a:lnSpc>
              <a:spcBef>
                <a:spcPct val="0"/>
              </a:spcBef>
            </a:pPr>
            <a:r>
              <a:rPr lang="en-US" sz="2499">
                <a:solidFill>
                  <a:srgbClr val="000000"/>
                </a:solidFill>
                <a:latin typeface="Open Sauce"/>
                <a:ea typeface="Open Sauce"/>
                <a:cs typeface="Open Sauce"/>
                <a:sym typeface="Open Sauce"/>
              </a:rPr>
              <a:t>Advanced Modeling Techniques: Explore the implementation of neural networks for enhanced real-time predictive analytics, allowing for more complex and accurate predictions.</a:t>
            </a:r>
          </a:p>
          <a:p>
            <a:pPr algn="l">
              <a:lnSpc>
                <a:spcPts val="3249"/>
              </a:lnSpc>
              <a:spcBef>
                <a:spcPct val="0"/>
              </a:spcBef>
            </a:pPr>
          </a:p>
          <a:p>
            <a:pPr algn="l">
              <a:lnSpc>
                <a:spcPts val="3249"/>
              </a:lnSpc>
              <a:spcBef>
                <a:spcPct val="0"/>
              </a:spcBef>
            </a:pPr>
            <a:r>
              <a:rPr lang="en-US" sz="2499">
                <a:solidFill>
                  <a:srgbClr val="000000"/>
                </a:solidFill>
                <a:latin typeface="Open Sauce"/>
                <a:ea typeface="Open Sauce"/>
                <a:cs typeface="Open Sauce"/>
                <a:sym typeface="Open Sauce"/>
              </a:rPr>
              <a:t>Cloud Integration: Leverage cloud computing for large-scale data analysis, facilitating the processing and storage of vast amounts of IoT data to improve insights and decision-making.</a:t>
            </a:r>
          </a:p>
        </p:txBody>
      </p:sp>
      <p:sp>
        <p:nvSpPr>
          <p:cNvPr name="Freeform 8" id="8"/>
          <p:cNvSpPr/>
          <p:nvPr/>
        </p:nvSpPr>
        <p:spPr>
          <a:xfrm flipH="true" flipV="false" rot="0">
            <a:off x="-349456" y="9103429"/>
            <a:ext cx="1664483" cy="1664483"/>
          </a:xfrm>
          <a:custGeom>
            <a:avLst/>
            <a:gdLst/>
            <a:ahLst/>
            <a:cxnLst/>
            <a:rect r="r" b="b" t="t" l="l"/>
            <a:pathLst>
              <a:path h="1664483" w="1664483">
                <a:moveTo>
                  <a:pt x="1664483" y="0"/>
                </a:moveTo>
                <a:lnTo>
                  <a:pt x="0" y="0"/>
                </a:lnTo>
                <a:lnTo>
                  <a:pt x="0" y="1664483"/>
                </a:lnTo>
                <a:lnTo>
                  <a:pt x="1664483" y="1664483"/>
                </a:lnTo>
                <a:lnTo>
                  <a:pt x="1664483"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FFBFB"/>
        </a:solidFill>
      </p:bgPr>
    </p:bg>
    <p:spTree>
      <p:nvGrpSpPr>
        <p:cNvPr id="1" name=""/>
        <p:cNvGrpSpPr/>
        <p:nvPr/>
      </p:nvGrpSpPr>
      <p:grpSpPr>
        <a:xfrm>
          <a:off x="0" y="0"/>
          <a:ext cx="0" cy="0"/>
          <a:chOff x="0" y="0"/>
          <a:chExt cx="0" cy="0"/>
        </a:xfrm>
      </p:grpSpPr>
      <p:sp>
        <p:nvSpPr>
          <p:cNvPr name="TextBox 2" id="2"/>
          <p:cNvSpPr txBox="true"/>
          <p:nvPr/>
        </p:nvSpPr>
        <p:spPr>
          <a:xfrm rot="0">
            <a:off x="4227757" y="588232"/>
            <a:ext cx="8503523" cy="795212"/>
          </a:xfrm>
          <a:prstGeom prst="rect">
            <a:avLst/>
          </a:prstGeom>
        </p:spPr>
        <p:txBody>
          <a:bodyPr anchor="t" rtlCol="false" tIns="0" lIns="0" bIns="0" rIns="0">
            <a:spAutoFit/>
          </a:bodyPr>
          <a:lstStyle/>
          <a:p>
            <a:pPr algn="ctr" marL="0" indent="0" lvl="0">
              <a:lnSpc>
                <a:spcPts val="6569"/>
              </a:lnSpc>
              <a:spcBef>
                <a:spcPct val="0"/>
              </a:spcBef>
            </a:pPr>
            <a:r>
              <a:rPr lang="en-US" b="true" sz="4692" spc="-93" u="sng">
                <a:solidFill>
                  <a:srgbClr val="191919"/>
                </a:solidFill>
                <a:latin typeface="Open Sauce Bold"/>
                <a:ea typeface="Open Sauce Bold"/>
                <a:cs typeface="Open Sauce Bold"/>
                <a:sym typeface="Open Sauce Bold"/>
              </a:rPr>
              <a:t>Conclusion</a:t>
            </a:r>
          </a:p>
        </p:txBody>
      </p:sp>
      <p:sp>
        <p:nvSpPr>
          <p:cNvPr name="TextBox 3" id="3"/>
          <p:cNvSpPr txBox="true"/>
          <p:nvPr/>
        </p:nvSpPr>
        <p:spPr>
          <a:xfrm rot="0">
            <a:off x="610323" y="2061398"/>
            <a:ext cx="17067354" cy="6959600"/>
          </a:xfrm>
          <a:prstGeom prst="rect">
            <a:avLst/>
          </a:prstGeom>
        </p:spPr>
        <p:txBody>
          <a:bodyPr anchor="t" rtlCol="false" tIns="0" lIns="0" bIns="0" rIns="0">
            <a:spAutoFit/>
          </a:bodyPr>
          <a:lstStyle/>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The Predictive Maintenance project successfully leveraged IoT data to predict equipment failures, detect anomalies, and optimize maintenance schedules. </a:t>
            </a:r>
          </a:p>
          <a:p>
            <a:pPr algn="just">
              <a:lnSpc>
                <a:spcPts val="3249"/>
              </a:lnSpc>
            </a:pPr>
          </a:p>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Through comprehensive data preprocessing, feature engineering, and model selection, we were able to effectively predict critical equipment conditions that require intervention. The use of advanced machine learning algorithms, such as XGBoost and LSTM, enhanced the prediction accuracy, while anomaly detection using One-Class SVM and real-time monitoring via Power BI/Tableau allowed for proactive decision-making.</a:t>
            </a:r>
          </a:p>
          <a:p>
            <a:pPr algn="just">
              <a:lnSpc>
                <a:spcPts val="3249"/>
              </a:lnSpc>
            </a:pPr>
          </a:p>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This project demonstrated the value of predictive maintenance in minimizing downtime, reducing unexpected failures, and optimizing operational costs. </a:t>
            </a:r>
          </a:p>
          <a:p>
            <a:pPr algn="just">
              <a:lnSpc>
                <a:spcPts val="3249"/>
              </a:lnSpc>
            </a:pPr>
          </a:p>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By implementing this solution, industrial operations can transition from reactive to proactive maintenance strategies, ensuring improved equipment reliability and enhanced business performance. </a:t>
            </a:r>
          </a:p>
          <a:p>
            <a:pPr algn="just">
              <a:lnSpc>
                <a:spcPts val="3249"/>
              </a:lnSpc>
            </a:pPr>
          </a:p>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Future work can explore integrating additional data sources and refining model performance for even greater accuracy and scalability.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871" y="2680192"/>
            <a:ext cx="11206038" cy="4924128"/>
            <a:chOff x="0" y="0"/>
            <a:chExt cx="3510269" cy="1542473"/>
          </a:xfrm>
        </p:grpSpPr>
        <p:sp>
          <p:nvSpPr>
            <p:cNvPr name="Freeform 3" id="3"/>
            <p:cNvSpPr/>
            <p:nvPr/>
          </p:nvSpPr>
          <p:spPr>
            <a:xfrm flipH="false" flipV="false" rot="0">
              <a:off x="0" y="0"/>
              <a:ext cx="3510269" cy="1542473"/>
            </a:xfrm>
            <a:custGeom>
              <a:avLst/>
              <a:gdLst/>
              <a:ahLst/>
              <a:cxnLst/>
              <a:rect r="r" b="b" t="t" l="l"/>
              <a:pathLst>
                <a:path h="1542473" w="3510269">
                  <a:moveTo>
                    <a:pt x="31089" y="0"/>
                  </a:moveTo>
                  <a:lnTo>
                    <a:pt x="3479180" y="0"/>
                  </a:lnTo>
                  <a:cubicBezTo>
                    <a:pt x="3496350" y="0"/>
                    <a:pt x="3510269" y="13919"/>
                    <a:pt x="3510269" y="31089"/>
                  </a:cubicBezTo>
                  <a:lnTo>
                    <a:pt x="3510269" y="1511384"/>
                  </a:lnTo>
                  <a:cubicBezTo>
                    <a:pt x="3510269" y="1519630"/>
                    <a:pt x="3506994" y="1527537"/>
                    <a:pt x="3501163" y="1533367"/>
                  </a:cubicBezTo>
                  <a:cubicBezTo>
                    <a:pt x="3495333" y="1539198"/>
                    <a:pt x="3487425" y="1542473"/>
                    <a:pt x="3479180" y="1542473"/>
                  </a:cubicBezTo>
                  <a:lnTo>
                    <a:pt x="31089" y="1542473"/>
                  </a:lnTo>
                  <a:cubicBezTo>
                    <a:pt x="22844" y="1542473"/>
                    <a:pt x="14936" y="1539198"/>
                    <a:pt x="9106" y="1533367"/>
                  </a:cubicBezTo>
                  <a:cubicBezTo>
                    <a:pt x="3275" y="1527537"/>
                    <a:pt x="0" y="1519630"/>
                    <a:pt x="0" y="1511384"/>
                  </a:cubicBezTo>
                  <a:lnTo>
                    <a:pt x="0" y="31089"/>
                  </a:lnTo>
                  <a:cubicBezTo>
                    <a:pt x="0" y="22844"/>
                    <a:pt x="3275" y="14936"/>
                    <a:pt x="9106" y="9106"/>
                  </a:cubicBezTo>
                  <a:cubicBezTo>
                    <a:pt x="14936" y="3275"/>
                    <a:pt x="22844" y="0"/>
                    <a:pt x="31089" y="0"/>
                  </a:cubicBezTo>
                  <a:close/>
                </a:path>
              </a:pathLst>
            </a:custGeom>
            <a:solidFill>
              <a:srgbClr val="106861"/>
            </a:solidFill>
            <a:ln cap="rnd">
              <a:noFill/>
              <a:prstDash val="solid"/>
              <a:round/>
            </a:ln>
          </p:spPr>
        </p:sp>
        <p:sp>
          <p:nvSpPr>
            <p:cNvPr name="TextBox 4" id="4"/>
            <p:cNvSpPr txBox="true"/>
            <p:nvPr/>
          </p:nvSpPr>
          <p:spPr>
            <a:xfrm>
              <a:off x="0" y="-38100"/>
              <a:ext cx="3510269"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7488696" y="5549952"/>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7488696" y="5980242"/>
            <a:ext cx="323520" cy="323665"/>
          </a:xfrm>
          <a:custGeom>
            <a:avLst/>
            <a:gdLst/>
            <a:ahLst/>
            <a:cxnLst/>
            <a:rect r="r" b="b" t="t" l="l"/>
            <a:pathLst>
              <a:path h="323665" w="323520">
                <a:moveTo>
                  <a:pt x="0" y="0"/>
                </a:moveTo>
                <a:lnTo>
                  <a:pt x="323519" y="0"/>
                </a:lnTo>
                <a:lnTo>
                  <a:pt x="323519" y="323665"/>
                </a:lnTo>
                <a:lnTo>
                  <a:pt x="0" y="323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7488696" y="5142256"/>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68394" y="2100713"/>
            <a:ext cx="6083085" cy="6083085"/>
          </a:xfrm>
          <a:custGeom>
            <a:avLst/>
            <a:gdLst/>
            <a:ahLst/>
            <a:cxnLst/>
            <a:rect r="r" b="b" t="t" l="l"/>
            <a:pathLst>
              <a:path h="6083085" w="6083085">
                <a:moveTo>
                  <a:pt x="0" y="0"/>
                </a:moveTo>
                <a:lnTo>
                  <a:pt x="6083085" y="0"/>
                </a:lnTo>
                <a:lnTo>
                  <a:pt x="6083085" y="6083086"/>
                </a:lnTo>
                <a:lnTo>
                  <a:pt x="0" y="60830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9" id="9"/>
          <p:cNvGrpSpPr>
            <a:grpSpLocks noChangeAspect="true"/>
          </p:cNvGrpSpPr>
          <p:nvPr/>
        </p:nvGrpSpPr>
        <p:grpSpPr>
          <a:xfrm rot="0">
            <a:off x="1434840" y="2667169"/>
            <a:ext cx="4950194" cy="495017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0" r="0" b="0"/>
              </a:stretch>
            </a:blipFill>
          </p:spPr>
        </p:sp>
      </p:grpSp>
      <p:grpSp>
        <p:nvGrpSpPr>
          <p:cNvPr name="Group 11" id="11"/>
          <p:cNvGrpSpPr/>
          <p:nvPr/>
        </p:nvGrpSpPr>
        <p:grpSpPr>
          <a:xfrm rot="0">
            <a:off x="7179127" y="4308722"/>
            <a:ext cx="42696" cy="2482460"/>
            <a:chOff x="0" y="0"/>
            <a:chExt cx="13374" cy="777626"/>
          </a:xfrm>
        </p:grpSpPr>
        <p:sp>
          <p:nvSpPr>
            <p:cNvPr name="Freeform 12" id="12"/>
            <p:cNvSpPr/>
            <p:nvPr/>
          </p:nvSpPr>
          <p:spPr>
            <a:xfrm flipH="false" flipV="false" rot="0">
              <a:off x="0" y="0"/>
              <a:ext cx="13374" cy="777626"/>
            </a:xfrm>
            <a:custGeom>
              <a:avLst/>
              <a:gdLst/>
              <a:ahLst/>
              <a:cxnLst/>
              <a:rect r="r" b="b" t="t" l="l"/>
              <a:pathLst>
                <a:path h="777626" w="13374">
                  <a:moveTo>
                    <a:pt x="0" y="0"/>
                  </a:moveTo>
                  <a:lnTo>
                    <a:pt x="13374" y="0"/>
                  </a:lnTo>
                  <a:lnTo>
                    <a:pt x="13374" y="777626"/>
                  </a:lnTo>
                  <a:lnTo>
                    <a:pt x="0" y="777626"/>
                  </a:lnTo>
                  <a:close/>
                </a:path>
              </a:pathLst>
            </a:custGeom>
            <a:solidFill>
              <a:srgbClr val="FFFFFF"/>
            </a:solidFill>
          </p:spPr>
        </p:sp>
        <p:sp>
          <p:nvSpPr>
            <p:cNvPr name="TextBox 13" id="13"/>
            <p:cNvSpPr txBox="true"/>
            <p:nvPr/>
          </p:nvSpPr>
          <p:spPr>
            <a:xfrm>
              <a:off x="0" y="-38100"/>
              <a:ext cx="13374" cy="815726"/>
            </a:xfrm>
            <a:prstGeom prst="rect">
              <a:avLst/>
            </a:prstGeom>
          </p:spPr>
          <p:txBody>
            <a:bodyPr anchor="ctr" rtlCol="false" tIns="50800" lIns="50800" bIns="50800" rIns="50800"/>
            <a:lstStyle/>
            <a:p>
              <a:pPr algn="ctr">
                <a:lnSpc>
                  <a:spcPts val="3035"/>
                </a:lnSpc>
              </a:pPr>
            </a:p>
          </p:txBody>
        </p:sp>
      </p:grpSp>
      <p:grpSp>
        <p:nvGrpSpPr>
          <p:cNvPr name="Group 14" id="14"/>
          <p:cNvGrpSpPr/>
          <p:nvPr/>
        </p:nvGrpSpPr>
        <p:grpSpPr>
          <a:xfrm rot="0">
            <a:off x="15811589" y="8007246"/>
            <a:ext cx="4201427" cy="42014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1868494" y="-2100713"/>
            <a:ext cx="4201427" cy="42014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16067950" y="6633635"/>
            <a:ext cx="762083" cy="76208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3" id="23"/>
          <p:cNvGrpSpPr/>
          <p:nvPr/>
        </p:nvGrpSpPr>
        <p:grpSpPr>
          <a:xfrm rot="0">
            <a:off x="-575233" y="9258300"/>
            <a:ext cx="1614906" cy="161490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26" id="26"/>
          <p:cNvSpPr txBox="true"/>
          <p:nvPr/>
        </p:nvSpPr>
        <p:spPr>
          <a:xfrm rot="0">
            <a:off x="7938726" y="5962307"/>
            <a:ext cx="5826247" cy="289007"/>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https://github.com/Sameer8750/Vervebridge_Task</a:t>
            </a:r>
          </a:p>
        </p:txBody>
      </p:sp>
      <p:sp>
        <p:nvSpPr>
          <p:cNvPr name="TextBox 27" id="27"/>
          <p:cNvSpPr txBox="true"/>
          <p:nvPr/>
        </p:nvSpPr>
        <p:spPr>
          <a:xfrm rot="0">
            <a:off x="7938726" y="5521377"/>
            <a:ext cx="3760379"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sameershinde1621@gmail.com</a:t>
            </a:r>
          </a:p>
        </p:txBody>
      </p:sp>
      <p:sp>
        <p:nvSpPr>
          <p:cNvPr name="TextBox 28" id="28"/>
          <p:cNvSpPr txBox="true"/>
          <p:nvPr/>
        </p:nvSpPr>
        <p:spPr>
          <a:xfrm rot="0">
            <a:off x="7938726" y="5126704"/>
            <a:ext cx="1993285"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+123-456-7890</a:t>
            </a:r>
          </a:p>
        </p:txBody>
      </p:sp>
      <p:sp>
        <p:nvSpPr>
          <p:cNvPr name="TextBox 29" id="29"/>
          <p:cNvSpPr txBox="true"/>
          <p:nvPr/>
        </p:nvSpPr>
        <p:spPr>
          <a:xfrm rot="0">
            <a:off x="7449471" y="4475066"/>
            <a:ext cx="3374058" cy="495741"/>
          </a:xfrm>
          <a:prstGeom prst="rect">
            <a:avLst/>
          </a:prstGeom>
        </p:spPr>
        <p:txBody>
          <a:bodyPr anchor="t" rtlCol="false" tIns="0" lIns="0" bIns="0" rIns="0">
            <a:spAutoFit/>
          </a:bodyPr>
          <a:lstStyle/>
          <a:p>
            <a:pPr algn="l">
              <a:lnSpc>
                <a:spcPts val="4138"/>
              </a:lnSpc>
            </a:pPr>
            <a:r>
              <a:rPr lang="en-US" sz="2956" b="true">
                <a:solidFill>
                  <a:srgbClr val="FFFFFF"/>
                </a:solidFill>
                <a:latin typeface="Open Sauce Bold"/>
                <a:ea typeface="Open Sauce Bold"/>
                <a:cs typeface="Open Sauce Bold"/>
                <a:sym typeface="Open Sauce Bold"/>
              </a:rPr>
              <a:t>Sameer Shinde</a:t>
            </a:r>
          </a:p>
        </p:txBody>
      </p:sp>
      <p:sp>
        <p:nvSpPr>
          <p:cNvPr name="TextBox 30" id="30"/>
          <p:cNvSpPr txBox="true"/>
          <p:nvPr/>
        </p:nvSpPr>
        <p:spPr>
          <a:xfrm rot="0">
            <a:off x="6638680" y="2948548"/>
            <a:ext cx="4690387" cy="861495"/>
          </a:xfrm>
          <a:prstGeom prst="rect">
            <a:avLst/>
          </a:prstGeom>
        </p:spPr>
        <p:txBody>
          <a:bodyPr anchor="t" rtlCol="false" tIns="0" lIns="0" bIns="0" rIns="0">
            <a:spAutoFit/>
          </a:bodyPr>
          <a:lstStyle/>
          <a:p>
            <a:pPr algn="l" marL="0" indent="0" lvl="0">
              <a:lnSpc>
                <a:spcPts val="7116"/>
              </a:lnSpc>
              <a:spcBef>
                <a:spcPct val="0"/>
              </a:spcBef>
            </a:pPr>
            <a:r>
              <a:rPr lang="en-US" b="true" sz="5082" spc="477">
                <a:solidFill>
                  <a:srgbClr val="FFFFFF"/>
                </a:solidFill>
                <a:latin typeface="Open Sauce Bold"/>
                <a:ea typeface="Open Sauce Bold"/>
                <a:cs typeface="Open Sauce Bold"/>
                <a:sym typeface="Open Sauce Bold"/>
              </a:rPr>
              <a:t>THANK TOU</a:t>
            </a:r>
          </a:p>
        </p:txBody>
      </p:sp>
      <p:sp>
        <p:nvSpPr>
          <p:cNvPr name="TextBox 31" id="31"/>
          <p:cNvSpPr txBox="true"/>
          <p:nvPr/>
        </p:nvSpPr>
        <p:spPr>
          <a:xfrm rot="0">
            <a:off x="6638680" y="3787218"/>
            <a:ext cx="4872554" cy="434268"/>
          </a:xfrm>
          <a:prstGeom prst="rect">
            <a:avLst/>
          </a:prstGeom>
        </p:spPr>
        <p:txBody>
          <a:bodyPr anchor="t" rtlCol="false" tIns="0" lIns="0" bIns="0" rIns="0">
            <a:spAutoFit/>
          </a:bodyPr>
          <a:lstStyle/>
          <a:p>
            <a:pPr algn="l" marL="0" indent="0" lvl="0">
              <a:lnSpc>
                <a:spcPts val="3655"/>
              </a:lnSpc>
              <a:spcBef>
                <a:spcPct val="0"/>
              </a:spcBef>
            </a:pPr>
            <a:r>
              <a:rPr lang="en-US" sz="2611" spc="-52">
                <a:solidFill>
                  <a:srgbClr val="FFFFFF"/>
                </a:solidFill>
                <a:latin typeface="Open Sauce"/>
                <a:ea typeface="Open Sauce"/>
                <a:cs typeface="Open Sauce"/>
                <a:sym typeface="Open Sauce"/>
              </a:rPr>
              <a:t>For watching this presentation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p:nvPr/>
        </p:nvGrpSpPr>
        <p:grpSpPr>
          <a:xfrm rot="0">
            <a:off x="-1390959" y="8567821"/>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1" id="11"/>
          <p:cNvGrpSpPr/>
          <p:nvPr/>
        </p:nvGrpSpPr>
        <p:grpSpPr>
          <a:xfrm rot="0">
            <a:off x="10206536" y="3314080"/>
            <a:ext cx="654889" cy="6548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4" id="14"/>
          <p:cNvSpPr/>
          <p:nvPr/>
        </p:nvSpPr>
        <p:spPr>
          <a:xfrm flipH="false" flipV="false" rot="0">
            <a:off x="10381930" y="0"/>
            <a:ext cx="8123402" cy="10593275"/>
          </a:xfrm>
          <a:custGeom>
            <a:avLst/>
            <a:gdLst/>
            <a:ahLst/>
            <a:cxnLst/>
            <a:rect r="r" b="b" t="t" l="l"/>
            <a:pathLst>
              <a:path h="10593275" w="8123402">
                <a:moveTo>
                  <a:pt x="0" y="0"/>
                </a:moveTo>
                <a:lnTo>
                  <a:pt x="8123402" y="0"/>
                </a:lnTo>
                <a:lnTo>
                  <a:pt x="8123402" y="10593275"/>
                </a:lnTo>
                <a:lnTo>
                  <a:pt x="0" y="10593275"/>
                </a:lnTo>
                <a:lnTo>
                  <a:pt x="0" y="0"/>
                </a:lnTo>
                <a:close/>
              </a:path>
            </a:pathLst>
          </a:custGeom>
          <a:blipFill>
            <a:blip r:embed="rId2"/>
            <a:stretch>
              <a:fillRect l="-3355" t="0" r="-23664" b="0"/>
            </a:stretch>
          </a:blipFill>
        </p:spPr>
      </p:sp>
      <p:sp>
        <p:nvSpPr>
          <p:cNvPr name="TextBox 15" id="15"/>
          <p:cNvSpPr txBox="true"/>
          <p:nvPr/>
        </p:nvSpPr>
        <p:spPr>
          <a:xfrm rot="0">
            <a:off x="1295137" y="1754095"/>
            <a:ext cx="3630003" cy="803369"/>
          </a:xfrm>
          <a:prstGeom prst="rect">
            <a:avLst/>
          </a:prstGeom>
        </p:spPr>
        <p:txBody>
          <a:bodyPr anchor="t" rtlCol="false" tIns="0" lIns="0" bIns="0" rIns="0">
            <a:spAutoFit/>
          </a:bodyPr>
          <a:lstStyle/>
          <a:p>
            <a:pPr algn="l" marL="0" indent="0" lvl="0">
              <a:lnSpc>
                <a:spcPts val="6644"/>
              </a:lnSpc>
              <a:spcBef>
                <a:spcPct val="0"/>
              </a:spcBef>
            </a:pPr>
            <a:r>
              <a:rPr lang="en-US" b="true" sz="4746" spc="-94" u="sng">
                <a:solidFill>
                  <a:srgbClr val="191919"/>
                </a:solidFill>
                <a:latin typeface="Open Sauce Bold"/>
                <a:ea typeface="Open Sauce Bold"/>
                <a:cs typeface="Open Sauce Bold"/>
                <a:sym typeface="Open Sauce Bold"/>
              </a:rPr>
              <a:t>Overview</a:t>
            </a:r>
          </a:p>
        </p:txBody>
      </p:sp>
      <p:sp>
        <p:nvSpPr>
          <p:cNvPr name="TextBox 16" id="16"/>
          <p:cNvSpPr txBox="true"/>
          <p:nvPr/>
        </p:nvSpPr>
        <p:spPr>
          <a:xfrm rot="0">
            <a:off x="1695141" y="3096108"/>
            <a:ext cx="7092683" cy="4838153"/>
          </a:xfrm>
          <a:prstGeom prst="rect">
            <a:avLst/>
          </a:prstGeom>
        </p:spPr>
        <p:txBody>
          <a:bodyPr anchor="t" rtlCol="false" tIns="0" lIns="0" bIns="0" rIns="0">
            <a:spAutoFit/>
          </a:bodyPr>
          <a:lstStyle/>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Problem Statement</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Objectives &amp; Benefits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Dataset Description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Architecture</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Insights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ML Models for Predictive Maintenance</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Dashboard View</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Challenges and Future Work</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Conclusion</a:t>
            </a:r>
          </a:p>
        </p:txBody>
      </p:sp>
      <p:sp>
        <p:nvSpPr>
          <p:cNvPr name="TextBox 17" id="17"/>
          <p:cNvSpPr txBox="true"/>
          <p:nvPr/>
        </p:nvSpPr>
        <p:spPr>
          <a:xfrm rot="0">
            <a:off x="8431648" y="3096108"/>
            <a:ext cx="712352" cy="4838153"/>
          </a:xfrm>
          <a:prstGeom prst="rect">
            <a:avLst/>
          </a:prstGeom>
        </p:spPr>
        <p:txBody>
          <a:bodyPr anchor="t" rtlCol="false" tIns="0" lIns="0" bIns="0" rIns="0">
            <a:spAutoFit/>
          </a:bodyPr>
          <a:lstStyle/>
          <a:p>
            <a:pPr algn="r">
              <a:lnSpc>
                <a:spcPts val="4345"/>
              </a:lnSpc>
            </a:pPr>
            <a:r>
              <a:rPr lang="en-US" sz="2618" b="true">
                <a:solidFill>
                  <a:srgbClr val="191919"/>
                </a:solidFill>
                <a:latin typeface="Open Sauce Bold"/>
                <a:ea typeface="Open Sauce Bold"/>
                <a:cs typeface="Open Sauce Bold"/>
                <a:sym typeface="Open Sauce Bold"/>
              </a:rPr>
              <a:t>03</a:t>
            </a:r>
          </a:p>
          <a:p>
            <a:pPr algn="r">
              <a:lnSpc>
                <a:spcPts val="4345"/>
              </a:lnSpc>
            </a:pPr>
            <a:r>
              <a:rPr lang="en-US" sz="2618" b="true">
                <a:solidFill>
                  <a:srgbClr val="191919"/>
                </a:solidFill>
                <a:latin typeface="Open Sauce Bold"/>
                <a:ea typeface="Open Sauce Bold"/>
                <a:cs typeface="Open Sauce Bold"/>
                <a:sym typeface="Open Sauce Bold"/>
              </a:rPr>
              <a:t>04</a:t>
            </a:r>
          </a:p>
          <a:p>
            <a:pPr algn="r">
              <a:lnSpc>
                <a:spcPts val="4345"/>
              </a:lnSpc>
            </a:pPr>
            <a:r>
              <a:rPr lang="en-US" sz="2618" b="true">
                <a:solidFill>
                  <a:srgbClr val="191919"/>
                </a:solidFill>
                <a:latin typeface="Open Sauce Bold"/>
                <a:ea typeface="Open Sauce Bold"/>
                <a:cs typeface="Open Sauce Bold"/>
                <a:sym typeface="Open Sauce Bold"/>
              </a:rPr>
              <a:t>05</a:t>
            </a:r>
          </a:p>
          <a:p>
            <a:pPr algn="r">
              <a:lnSpc>
                <a:spcPts val="4345"/>
              </a:lnSpc>
            </a:pPr>
            <a:r>
              <a:rPr lang="en-US" sz="2618" b="true">
                <a:solidFill>
                  <a:srgbClr val="191919"/>
                </a:solidFill>
                <a:latin typeface="Open Sauce Bold"/>
                <a:ea typeface="Open Sauce Bold"/>
                <a:cs typeface="Open Sauce Bold"/>
                <a:sym typeface="Open Sauce Bold"/>
              </a:rPr>
              <a:t>06</a:t>
            </a:r>
          </a:p>
          <a:p>
            <a:pPr algn="r">
              <a:lnSpc>
                <a:spcPts val="4345"/>
              </a:lnSpc>
            </a:pPr>
            <a:r>
              <a:rPr lang="en-US" sz="2618" b="true">
                <a:solidFill>
                  <a:srgbClr val="191919"/>
                </a:solidFill>
                <a:latin typeface="Open Sauce Bold"/>
                <a:ea typeface="Open Sauce Bold"/>
                <a:cs typeface="Open Sauce Bold"/>
                <a:sym typeface="Open Sauce Bold"/>
              </a:rPr>
              <a:t>07</a:t>
            </a:r>
          </a:p>
          <a:p>
            <a:pPr algn="r">
              <a:lnSpc>
                <a:spcPts val="4345"/>
              </a:lnSpc>
            </a:pPr>
            <a:r>
              <a:rPr lang="en-US" sz="2618" b="true">
                <a:solidFill>
                  <a:srgbClr val="191919"/>
                </a:solidFill>
                <a:latin typeface="Open Sauce Bold"/>
                <a:ea typeface="Open Sauce Bold"/>
                <a:cs typeface="Open Sauce Bold"/>
                <a:sym typeface="Open Sauce Bold"/>
              </a:rPr>
              <a:t>08</a:t>
            </a:r>
          </a:p>
          <a:p>
            <a:pPr algn="r">
              <a:lnSpc>
                <a:spcPts val="4345"/>
              </a:lnSpc>
            </a:pPr>
            <a:r>
              <a:rPr lang="en-US" sz="2618" b="true">
                <a:solidFill>
                  <a:srgbClr val="191919"/>
                </a:solidFill>
                <a:latin typeface="Open Sauce Bold"/>
                <a:ea typeface="Open Sauce Bold"/>
                <a:cs typeface="Open Sauce Bold"/>
                <a:sym typeface="Open Sauce Bold"/>
              </a:rPr>
              <a:t>10</a:t>
            </a:r>
          </a:p>
          <a:p>
            <a:pPr algn="r">
              <a:lnSpc>
                <a:spcPts val="4345"/>
              </a:lnSpc>
            </a:pPr>
            <a:r>
              <a:rPr lang="en-US" sz="2618" b="true">
                <a:solidFill>
                  <a:srgbClr val="191919"/>
                </a:solidFill>
                <a:latin typeface="Open Sauce Bold"/>
                <a:ea typeface="Open Sauce Bold"/>
                <a:cs typeface="Open Sauce Bold"/>
                <a:sym typeface="Open Sauce Bold"/>
              </a:rPr>
              <a:t>12</a:t>
            </a:r>
          </a:p>
          <a:p>
            <a:pPr algn="r">
              <a:lnSpc>
                <a:spcPts val="4345"/>
              </a:lnSpc>
            </a:pPr>
            <a:r>
              <a:rPr lang="en-US" b="true" sz="2618">
                <a:solidFill>
                  <a:srgbClr val="191919"/>
                </a:solidFill>
                <a:latin typeface="Open Sauce Bold"/>
                <a:ea typeface="Open Sauce Bold"/>
                <a:cs typeface="Open Sauce Bold"/>
                <a:sym typeface="Open Sauce Bold"/>
              </a:rPr>
              <a:t>13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258550" y="-228758"/>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778327" y="2245814"/>
            <a:ext cx="13663040" cy="7764659"/>
            <a:chOff x="0" y="0"/>
            <a:chExt cx="3598496" cy="2045013"/>
          </a:xfrm>
        </p:grpSpPr>
        <p:sp>
          <p:nvSpPr>
            <p:cNvPr name="Freeform 8" id="8"/>
            <p:cNvSpPr/>
            <p:nvPr/>
          </p:nvSpPr>
          <p:spPr>
            <a:xfrm flipH="false" flipV="false" rot="0">
              <a:off x="0" y="0"/>
              <a:ext cx="3598496" cy="2045013"/>
            </a:xfrm>
            <a:custGeom>
              <a:avLst/>
              <a:gdLst/>
              <a:ahLst/>
              <a:cxnLst/>
              <a:rect r="r" b="b" t="t" l="l"/>
              <a:pathLst>
                <a:path h="2045013" w="3598496">
                  <a:moveTo>
                    <a:pt x="14166" y="0"/>
                  </a:moveTo>
                  <a:lnTo>
                    <a:pt x="3584330" y="0"/>
                  </a:lnTo>
                  <a:cubicBezTo>
                    <a:pt x="3588088" y="0"/>
                    <a:pt x="3591690" y="1492"/>
                    <a:pt x="3594347" y="4149"/>
                  </a:cubicBezTo>
                  <a:cubicBezTo>
                    <a:pt x="3597004" y="6806"/>
                    <a:pt x="3598496" y="10409"/>
                    <a:pt x="3598496" y="14166"/>
                  </a:cubicBezTo>
                  <a:lnTo>
                    <a:pt x="3598496" y="2030847"/>
                  </a:lnTo>
                  <a:cubicBezTo>
                    <a:pt x="3598496" y="2038671"/>
                    <a:pt x="3592154" y="2045013"/>
                    <a:pt x="3584330" y="2045013"/>
                  </a:cubicBezTo>
                  <a:lnTo>
                    <a:pt x="14166" y="2045013"/>
                  </a:lnTo>
                  <a:cubicBezTo>
                    <a:pt x="10409" y="2045013"/>
                    <a:pt x="6806" y="2043520"/>
                    <a:pt x="4149" y="2040864"/>
                  </a:cubicBezTo>
                  <a:cubicBezTo>
                    <a:pt x="1492" y="2038207"/>
                    <a:pt x="0" y="2034604"/>
                    <a:pt x="0" y="2030847"/>
                  </a:cubicBezTo>
                  <a:lnTo>
                    <a:pt x="0" y="14166"/>
                  </a:lnTo>
                  <a:cubicBezTo>
                    <a:pt x="0" y="10409"/>
                    <a:pt x="1492" y="6806"/>
                    <a:pt x="4149" y="4149"/>
                  </a:cubicBezTo>
                  <a:cubicBezTo>
                    <a:pt x="6806" y="1492"/>
                    <a:pt x="10409" y="0"/>
                    <a:pt x="14166" y="0"/>
                  </a:cubicBezTo>
                  <a:close/>
                </a:path>
              </a:pathLst>
            </a:custGeom>
            <a:solidFill>
              <a:srgbClr val="106861"/>
            </a:solidFill>
            <a:ln cap="rnd">
              <a:noFill/>
              <a:prstDash val="solid"/>
              <a:round/>
            </a:ln>
          </p:spPr>
        </p:sp>
        <p:sp>
          <p:nvSpPr>
            <p:cNvPr name="TextBox 9" id="9"/>
            <p:cNvSpPr txBox="true"/>
            <p:nvPr/>
          </p:nvSpPr>
          <p:spPr>
            <a:xfrm>
              <a:off x="0" y="-19050"/>
              <a:ext cx="3598496" cy="206406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17713600" y="9683029"/>
            <a:ext cx="327444" cy="3274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17259300" y="9683029"/>
            <a:ext cx="327444" cy="3274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16808031" y="9683029"/>
            <a:ext cx="327444" cy="3274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9" id="19"/>
          <p:cNvSpPr txBox="true"/>
          <p:nvPr/>
        </p:nvSpPr>
        <p:spPr>
          <a:xfrm rot="0">
            <a:off x="4034450" y="4167621"/>
            <a:ext cx="11150794" cy="5418124"/>
          </a:xfrm>
          <a:prstGeom prst="rect">
            <a:avLst/>
          </a:prstGeom>
        </p:spPr>
        <p:txBody>
          <a:bodyPr anchor="t" rtlCol="false" tIns="0" lIns="0" bIns="0" rIns="0">
            <a:spAutoFit/>
          </a:bodyPr>
          <a:lstStyle/>
          <a:p>
            <a:pPr algn="just">
              <a:lnSpc>
                <a:spcPts val="3950"/>
              </a:lnSpc>
            </a:pPr>
            <a:r>
              <a:rPr lang="en-US" sz="2469">
                <a:solidFill>
                  <a:srgbClr val="FFFFFF"/>
                </a:solidFill>
                <a:latin typeface="Open Sauce"/>
                <a:ea typeface="Open Sauce"/>
                <a:cs typeface="Open Sauce"/>
                <a:sym typeface="Open Sauce"/>
              </a:rPr>
              <a:t>Industrial equipment failures lead to costly downtime and reduced productivity. Traditional maintenance approaches are either reactive, addressing breakdowns after they occur, or preventive, scheduled at fixed intervals, often leading to unnecessary servicing. Predictive maintenance, powered by IoT data and machine learning, offers a proactive solution by predicting failures before they happen, optimizing maintenance schedules, and minimizing downtime, thereby saving costs and improving equipment longevity. </a:t>
            </a:r>
            <a:r>
              <a:rPr lang="en-US" sz="2469">
                <a:solidFill>
                  <a:srgbClr val="FFFFFF"/>
                </a:solidFill>
                <a:latin typeface="Open Sauce"/>
                <a:ea typeface="Open Sauce"/>
                <a:cs typeface="Open Sauce"/>
                <a:sym typeface="Open Sauce"/>
              </a:rPr>
              <a:t>This system aims to leverage real-time sensor data and advanced models to ensure timely and accurate failure predictions for industrial equipment.</a:t>
            </a:r>
          </a:p>
          <a:p>
            <a:pPr algn="ctr">
              <a:lnSpc>
                <a:spcPts val="3950"/>
              </a:lnSpc>
            </a:pPr>
          </a:p>
        </p:txBody>
      </p:sp>
      <p:sp>
        <p:nvSpPr>
          <p:cNvPr name="TextBox 20" id="20"/>
          <p:cNvSpPr txBox="true"/>
          <p:nvPr/>
        </p:nvSpPr>
        <p:spPr>
          <a:xfrm rot="0">
            <a:off x="5101527" y="2591758"/>
            <a:ext cx="8602046" cy="1159646"/>
          </a:xfrm>
          <a:prstGeom prst="rect">
            <a:avLst/>
          </a:prstGeom>
        </p:spPr>
        <p:txBody>
          <a:bodyPr anchor="t" rtlCol="false" tIns="0" lIns="0" bIns="0" rIns="0">
            <a:spAutoFit/>
          </a:bodyPr>
          <a:lstStyle/>
          <a:p>
            <a:pPr algn="ctr" marL="0" indent="0" lvl="0">
              <a:lnSpc>
                <a:spcPts val="9582"/>
              </a:lnSpc>
              <a:spcBef>
                <a:spcPct val="0"/>
              </a:spcBef>
            </a:pPr>
            <a:r>
              <a:rPr lang="en-US" b="true" sz="6844" spc="-136" u="sng">
                <a:solidFill>
                  <a:srgbClr val="FDFBFB"/>
                </a:solidFill>
                <a:latin typeface="Open Sauce Bold"/>
                <a:ea typeface="Open Sauce Bold"/>
                <a:cs typeface="Open Sauce Bold"/>
                <a:sym typeface="Open Sauce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453271" y="942975"/>
            <a:ext cx="5376858" cy="803369"/>
          </a:xfrm>
          <a:prstGeom prst="rect">
            <a:avLst/>
          </a:prstGeom>
        </p:spPr>
        <p:txBody>
          <a:bodyPr anchor="t" rtlCol="false" tIns="0" lIns="0" bIns="0" rIns="0">
            <a:spAutoFit/>
          </a:bodyPr>
          <a:lstStyle/>
          <a:p>
            <a:pPr algn="l" marL="0" indent="0" lvl="0">
              <a:lnSpc>
                <a:spcPts val="6644"/>
              </a:lnSpc>
              <a:spcBef>
                <a:spcPct val="0"/>
              </a:spcBef>
            </a:pPr>
            <a:r>
              <a:rPr lang="en-US" b="true" sz="4746" spc="-94" u="sng">
                <a:solidFill>
                  <a:srgbClr val="191919"/>
                </a:solidFill>
                <a:latin typeface="Open Sauce Bold"/>
                <a:ea typeface="Open Sauce Bold"/>
                <a:cs typeface="Open Sauce Bold"/>
                <a:sym typeface="Open Sauce Bold"/>
              </a:rPr>
              <a:t>Objectives</a:t>
            </a:r>
          </a:p>
        </p:txBody>
      </p:sp>
      <p:sp>
        <p:nvSpPr>
          <p:cNvPr name="TextBox 3" id="3"/>
          <p:cNvSpPr txBox="true"/>
          <p:nvPr/>
        </p:nvSpPr>
        <p:spPr>
          <a:xfrm rot="0">
            <a:off x="453271" y="2022933"/>
            <a:ext cx="17834729" cy="2774033"/>
          </a:xfrm>
          <a:prstGeom prst="rect">
            <a:avLst/>
          </a:prstGeom>
        </p:spPr>
        <p:txBody>
          <a:bodyPr anchor="t" rtlCol="false" tIns="0" lIns="0" bIns="0" rIns="0">
            <a:spAutoFit/>
          </a:bodyPr>
          <a:lstStyle/>
          <a:p>
            <a:pPr algn="l" marL="538775" indent="-269387" lvl="1">
              <a:lnSpc>
                <a:spcPts val="3718"/>
              </a:lnSpc>
              <a:buFont typeface="Arial"/>
              <a:buChar char="•"/>
            </a:pPr>
            <a:r>
              <a:rPr lang="en-US" sz="2495" spc="39" strike="noStrike" u="none">
                <a:solidFill>
                  <a:srgbClr val="191919"/>
                </a:solidFill>
                <a:latin typeface="Open Sauce"/>
                <a:ea typeface="Open Sauce"/>
                <a:cs typeface="Open Sauce"/>
                <a:sym typeface="Open Sauce"/>
              </a:rPr>
              <a:t>Predict Failures : Leverage IoT and machine learning to forecast equipment breakdowns.</a:t>
            </a:r>
          </a:p>
          <a:p>
            <a:pPr algn="l" marL="538775" indent="-269387" lvl="1">
              <a:lnSpc>
                <a:spcPts val="3718"/>
              </a:lnSpc>
              <a:buFont typeface="Arial"/>
              <a:buChar char="•"/>
            </a:pPr>
            <a:r>
              <a:rPr lang="en-US" sz="2495" spc="39" strike="noStrike" u="none">
                <a:solidFill>
                  <a:srgbClr val="191919"/>
                </a:solidFill>
                <a:latin typeface="Open Sauce"/>
                <a:ea typeface="Open Sauce"/>
                <a:cs typeface="Open Sauce"/>
                <a:sym typeface="Open Sauce"/>
              </a:rPr>
              <a:t>Optimize Maintenance : Enable data-driven, timely maintenance schedules.</a:t>
            </a:r>
          </a:p>
          <a:p>
            <a:pPr algn="l" marL="538775" indent="-269387" lvl="1">
              <a:lnSpc>
                <a:spcPts val="3718"/>
              </a:lnSpc>
              <a:buFont typeface="Arial"/>
              <a:buChar char="•"/>
            </a:pPr>
            <a:r>
              <a:rPr lang="en-US" sz="2495" spc="39" strike="noStrike" u="none">
                <a:solidFill>
                  <a:srgbClr val="191919"/>
                </a:solidFill>
                <a:latin typeface="Open Sauce"/>
                <a:ea typeface="Open Sauce"/>
                <a:cs typeface="Open Sauce"/>
                <a:sym typeface="Open Sauce"/>
              </a:rPr>
              <a:t>Extend Equipment Life : Prevent failures, enhancing machinery longevity.</a:t>
            </a:r>
          </a:p>
          <a:p>
            <a:pPr algn="l" marL="538775" indent="-269387" lvl="1">
              <a:lnSpc>
                <a:spcPts val="3718"/>
              </a:lnSpc>
              <a:buFont typeface="Arial"/>
              <a:buChar char="•"/>
            </a:pPr>
            <a:r>
              <a:rPr lang="en-US" sz="2495" spc="39" strike="noStrike" u="none">
                <a:solidFill>
                  <a:srgbClr val="191919"/>
                </a:solidFill>
                <a:latin typeface="Open Sauce"/>
                <a:ea typeface="Open Sauce"/>
                <a:cs typeface="Open Sauce"/>
                <a:sym typeface="Open Sauce"/>
              </a:rPr>
              <a:t>Support Decision-Making : Provide real-time insights for maintenance teams.</a:t>
            </a:r>
          </a:p>
          <a:p>
            <a:pPr algn="l" marL="538775" indent="-269387" lvl="1">
              <a:lnSpc>
                <a:spcPts val="3718"/>
              </a:lnSpc>
              <a:buFont typeface="Arial"/>
              <a:buChar char="•"/>
            </a:pPr>
            <a:r>
              <a:rPr lang="en-US" sz="2495" spc="39" strike="noStrike" u="none">
                <a:solidFill>
                  <a:srgbClr val="191919"/>
                </a:solidFill>
                <a:latin typeface="Open Sauce"/>
                <a:ea typeface="Open Sauce"/>
                <a:cs typeface="Open Sauce"/>
                <a:sym typeface="Open Sauce"/>
              </a:rPr>
              <a:t>Advanced Modeling : Utilize Scikit-learn, XGBoost, LSTM, and ARIMA for precise predictions.</a:t>
            </a:r>
          </a:p>
          <a:p>
            <a:pPr algn="l" marL="0" indent="0" lvl="0">
              <a:lnSpc>
                <a:spcPts val="3718"/>
              </a:lnSpc>
            </a:pPr>
          </a:p>
        </p:txBody>
      </p:sp>
      <p:sp>
        <p:nvSpPr>
          <p:cNvPr name="TextBox 4" id="4"/>
          <p:cNvSpPr txBox="true"/>
          <p:nvPr/>
        </p:nvSpPr>
        <p:spPr>
          <a:xfrm rot="0">
            <a:off x="0" y="5092240"/>
            <a:ext cx="3416637" cy="759461"/>
          </a:xfrm>
          <a:prstGeom prst="rect">
            <a:avLst/>
          </a:prstGeom>
        </p:spPr>
        <p:txBody>
          <a:bodyPr anchor="t" rtlCol="false" tIns="0" lIns="0" bIns="0" rIns="0">
            <a:spAutoFit/>
          </a:bodyPr>
          <a:lstStyle/>
          <a:p>
            <a:pPr algn="ctr">
              <a:lnSpc>
                <a:spcPts val="6109"/>
              </a:lnSpc>
              <a:spcBef>
                <a:spcPct val="0"/>
              </a:spcBef>
            </a:pPr>
            <a:r>
              <a:rPr lang="en-US" b="true" sz="4699" u="sng">
                <a:solidFill>
                  <a:srgbClr val="191919"/>
                </a:solidFill>
                <a:latin typeface="Open Sauce Bold"/>
                <a:ea typeface="Open Sauce Bold"/>
                <a:cs typeface="Open Sauce Bold"/>
                <a:sym typeface="Open Sauce Bold"/>
              </a:rPr>
              <a:t>Benefits</a:t>
            </a:r>
          </a:p>
        </p:txBody>
      </p:sp>
      <p:sp>
        <p:nvSpPr>
          <p:cNvPr name="TextBox 5" id="5"/>
          <p:cNvSpPr txBox="true"/>
          <p:nvPr/>
        </p:nvSpPr>
        <p:spPr>
          <a:xfrm rot="0">
            <a:off x="453271" y="6166026"/>
            <a:ext cx="17834729" cy="2044700"/>
          </a:xfrm>
          <a:prstGeom prst="rect">
            <a:avLst/>
          </a:prstGeom>
        </p:spPr>
        <p:txBody>
          <a:bodyPr anchor="t" rtlCol="false" tIns="0" lIns="0" bIns="0" rIns="0">
            <a:spAutoFit/>
          </a:bodyPr>
          <a:lstStyle/>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Minimized Downtime: Avoid unexpected equipment failures.</a:t>
            </a:r>
          </a:p>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Cost Efficiency: Reduce unnecessary maintenance and associated costs.</a:t>
            </a:r>
          </a:p>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Operational Efficiency: Improve performance by maintaining equipment only when needed.</a:t>
            </a:r>
          </a:p>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Real-Time Monitoring: Continuous health tracking with alerts and dashboards.</a:t>
            </a:r>
          </a:p>
          <a:p>
            <a:pPr algn="just" marL="539748" indent="-269874" lvl="1">
              <a:lnSpc>
                <a:spcPts val="3249"/>
              </a:lnSpc>
              <a:buFont typeface="Arial"/>
              <a:buChar char="•"/>
            </a:pPr>
            <a:r>
              <a:rPr lang="en-US" sz="2499">
                <a:solidFill>
                  <a:srgbClr val="191919"/>
                </a:solidFill>
                <a:latin typeface="Open Sauce"/>
                <a:ea typeface="Open Sauce"/>
                <a:cs typeface="Open Sauce"/>
                <a:sym typeface="Open Sauce"/>
              </a:rPr>
              <a:t>Scalability: Adaptable to various industrial environments and equipment types.</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9149" y="430190"/>
            <a:ext cx="606423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u="sng">
                <a:solidFill>
                  <a:srgbClr val="191919"/>
                </a:solidFill>
                <a:latin typeface="Open Sauce Bold"/>
                <a:ea typeface="Open Sauce Bold"/>
                <a:cs typeface="Open Sauce Bold"/>
                <a:sym typeface="Open Sauce Bold"/>
              </a:rPr>
              <a:t>Dataset Description</a:t>
            </a:r>
          </a:p>
        </p:txBody>
      </p:sp>
      <p:sp>
        <p:nvSpPr>
          <p:cNvPr name="TextBox 3" id="3"/>
          <p:cNvSpPr txBox="true"/>
          <p:nvPr/>
        </p:nvSpPr>
        <p:spPr>
          <a:xfrm rot="0">
            <a:off x="549149" y="1469116"/>
            <a:ext cx="18029707" cy="9019634"/>
          </a:xfrm>
          <a:prstGeom prst="rect">
            <a:avLst/>
          </a:prstGeom>
        </p:spPr>
        <p:txBody>
          <a:bodyPr anchor="t" rtlCol="false" tIns="0" lIns="0" bIns="0" rIns="0">
            <a:spAutoFit/>
          </a:bodyPr>
          <a:lstStyle/>
          <a:p>
            <a:pPr algn="l">
              <a:lnSpc>
                <a:spcPts val="3771"/>
              </a:lnSpc>
            </a:pPr>
            <a:r>
              <a:rPr lang="en-US" sz="2514">
                <a:solidFill>
                  <a:srgbClr val="343432"/>
                </a:solidFill>
                <a:latin typeface="Open Sauce"/>
                <a:ea typeface="Open Sauce"/>
                <a:cs typeface="Open Sauce"/>
                <a:sym typeface="Open Sauce"/>
              </a:rPr>
              <a:t>The Predictive Maintenance project focuses on using IoT data to monitor industrial equipment performance and predict when maintenance is needed. The dataset includes information on temperature, vibration, pressure, RPM, and an indicator of maintenance requirements, along with calculated metrics such as changes in temperature and vibration over time.</a:t>
            </a:r>
          </a:p>
          <a:p>
            <a:pPr algn="l">
              <a:lnSpc>
                <a:spcPts val="3771"/>
              </a:lnSpc>
            </a:pPr>
          </a:p>
          <a:p>
            <a:pPr algn="l">
              <a:lnSpc>
                <a:spcPts val="3771"/>
              </a:lnSpc>
            </a:pPr>
            <a:r>
              <a:rPr lang="en-US" sz="2514">
                <a:solidFill>
                  <a:srgbClr val="343432"/>
                </a:solidFill>
                <a:latin typeface="Open Sauce"/>
                <a:ea typeface="Open Sauce"/>
                <a:cs typeface="Open Sauce"/>
                <a:sym typeface="Open Sauce"/>
              </a:rPr>
              <a:t>Key Features of the Dataset:</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Timestamp: Time of the sensor reading.</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Temperature (°C): Temperature data in Celsius.</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Vibration (mm/s): Vibration data in millimeters per second.</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Pressure (Pa): Pressure data in Pascals.</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RPM: Revolutions per minute.</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Maintenance Required: A binary column indicating whether maintenance is required (1) or not (0).</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Temp_Change: Change in temperature since the previous reading.</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Vib_Change: Change in vibration since the previous reading.</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Temperature_Mean: Average temperature recorded up to the current timestamp.</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Vibration_Mean: Average vibration recorded up to the current timestamp.</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Pressure_Mean: Average pressure recorded up to the current timestamp.</a:t>
            </a:r>
          </a:p>
          <a:p>
            <a:pPr algn="l" marL="542813" indent="-271407" lvl="1">
              <a:lnSpc>
                <a:spcPts val="3771"/>
              </a:lnSpc>
              <a:buFont typeface="Arial"/>
              <a:buChar char="•"/>
            </a:pPr>
            <a:r>
              <a:rPr lang="en-US" sz="2514">
                <a:solidFill>
                  <a:srgbClr val="343432"/>
                </a:solidFill>
                <a:latin typeface="Open Sauce"/>
                <a:ea typeface="Open Sauce"/>
                <a:cs typeface="Open Sauce"/>
                <a:sym typeface="Open Sauce"/>
              </a:rPr>
              <a:t>RPM_Mean: Average RPM recorded up to the current timestamp.</a:t>
            </a:r>
          </a:p>
          <a:p>
            <a:pPr algn="l" marL="0" indent="0" lvl="0">
              <a:lnSpc>
                <a:spcPts val="3771"/>
              </a:lnSpc>
            </a:pPr>
          </a:p>
        </p:txBody>
      </p:sp>
      <p:grpSp>
        <p:nvGrpSpPr>
          <p:cNvPr name="Group 4" id="4"/>
          <p:cNvGrpSpPr/>
          <p:nvPr/>
        </p:nvGrpSpPr>
        <p:grpSpPr>
          <a:xfrm rot="0">
            <a:off x="15498799" y="7497799"/>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6077809" y="-3466303"/>
            <a:ext cx="5002094" cy="500209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46553" y="3558037"/>
            <a:ext cx="3695540" cy="7418054"/>
          </a:xfrm>
          <a:custGeom>
            <a:avLst/>
            <a:gdLst/>
            <a:ahLst/>
            <a:cxnLst/>
            <a:rect r="r" b="b" t="t" l="l"/>
            <a:pathLst>
              <a:path h="7418054" w="3695540">
                <a:moveTo>
                  <a:pt x="0" y="0"/>
                </a:moveTo>
                <a:lnTo>
                  <a:pt x="3695540" y="0"/>
                </a:lnTo>
                <a:lnTo>
                  <a:pt x="3695540" y="7418055"/>
                </a:lnTo>
                <a:lnTo>
                  <a:pt x="0" y="7418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214251" y="2111558"/>
            <a:ext cx="17859498" cy="6760375"/>
          </a:xfrm>
          <a:custGeom>
            <a:avLst/>
            <a:gdLst/>
            <a:ahLst/>
            <a:cxnLst/>
            <a:rect r="r" b="b" t="t" l="l"/>
            <a:pathLst>
              <a:path h="6760375" w="17859498">
                <a:moveTo>
                  <a:pt x="0" y="0"/>
                </a:moveTo>
                <a:lnTo>
                  <a:pt x="17859498" y="0"/>
                </a:lnTo>
                <a:lnTo>
                  <a:pt x="17859498" y="6760376"/>
                </a:lnTo>
                <a:lnTo>
                  <a:pt x="0" y="6760376"/>
                </a:lnTo>
                <a:lnTo>
                  <a:pt x="0" y="0"/>
                </a:lnTo>
                <a:close/>
              </a:path>
            </a:pathLst>
          </a:custGeom>
          <a:blipFill>
            <a:blip r:embed="rId4"/>
            <a:stretch>
              <a:fillRect l="0" t="0" r="0" b="-5341"/>
            </a:stretch>
          </a:blipFill>
        </p:spPr>
      </p:sp>
      <p:sp>
        <p:nvSpPr>
          <p:cNvPr name="TextBox 5" id="5"/>
          <p:cNvSpPr txBox="true"/>
          <p:nvPr/>
        </p:nvSpPr>
        <p:spPr>
          <a:xfrm rot="0">
            <a:off x="7104624" y="749687"/>
            <a:ext cx="7362789" cy="860365"/>
          </a:xfrm>
          <a:prstGeom prst="rect">
            <a:avLst/>
          </a:prstGeom>
        </p:spPr>
        <p:txBody>
          <a:bodyPr anchor="t" rtlCol="false" tIns="0" lIns="0" bIns="0" rIns="0">
            <a:spAutoFit/>
          </a:bodyPr>
          <a:lstStyle/>
          <a:p>
            <a:pPr algn="l">
              <a:lnSpc>
                <a:spcPts val="7178"/>
              </a:lnSpc>
            </a:pPr>
            <a:r>
              <a:rPr lang="en-US" b="true" sz="5127" spc="-102" u="sng">
                <a:solidFill>
                  <a:srgbClr val="191919"/>
                </a:solidFill>
                <a:latin typeface="Open Sauce Bold"/>
                <a:ea typeface="Open Sauce Bold"/>
                <a:cs typeface="Open Sauce Bold"/>
                <a:sym typeface="Open Sauce Bold"/>
              </a:rPr>
              <a:t>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33872" y="745147"/>
            <a:ext cx="16821759" cy="8796706"/>
            <a:chOff x="0" y="0"/>
            <a:chExt cx="4430422" cy="2316828"/>
          </a:xfrm>
        </p:grpSpPr>
        <p:sp>
          <p:nvSpPr>
            <p:cNvPr name="Freeform 4" id="4"/>
            <p:cNvSpPr/>
            <p:nvPr/>
          </p:nvSpPr>
          <p:spPr>
            <a:xfrm flipH="false" flipV="false" rot="0">
              <a:off x="0" y="0"/>
              <a:ext cx="4430422" cy="2316828"/>
            </a:xfrm>
            <a:custGeom>
              <a:avLst/>
              <a:gdLst/>
              <a:ahLst/>
              <a:cxnLst/>
              <a:rect r="r" b="b" t="t" l="l"/>
              <a:pathLst>
                <a:path h="2316828" w="4430422">
                  <a:moveTo>
                    <a:pt x="11506" y="0"/>
                  </a:moveTo>
                  <a:lnTo>
                    <a:pt x="4418916" y="0"/>
                  </a:lnTo>
                  <a:cubicBezTo>
                    <a:pt x="4425271" y="0"/>
                    <a:pt x="4430422" y="5151"/>
                    <a:pt x="4430422" y="11506"/>
                  </a:cubicBezTo>
                  <a:lnTo>
                    <a:pt x="4430422" y="2305322"/>
                  </a:lnTo>
                  <a:cubicBezTo>
                    <a:pt x="4430422" y="2308374"/>
                    <a:pt x="4429210" y="2311300"/>
                    <a:pt x="4427052" y="2313458"/>
                  </a:cubicBezTo>
                  <a:cubicBezTo>
                    <a:pt x="4424895" y="2315616"/>
                    <a:pt x="4421968" y="2316828"/>
                    <a:pt x="4418916" y="2316828"/>
                  </a:cubicBezTo>
                  <a:lnTo>
                    <a:pt x="11506" y="2316828"/>
                  </a:lnTo>
                  <a:cubicBezTo>
                    <a:pt x="8454" y="2316828"/>
                    <a:pt x="5528" y="2315616"/>
                    <a:pt x="3370" y="2313458"/>
                  </a:cubicBezTo>
                  <a:cubicBezTo>
                    <a:pt x="1212" y="2311300"/>
                    <a:pt x="0" y="2308374"/>
                    <a:pt x="0" y="2305322"/>
                  </a:cubicBezTo>
                  <a:lnTo>
                    <a:pt x="0" y="11506"/>
                  </a:lnTo>
                  <a:cubicBezTo>
                    <a:pt x="0" y="5151"/>
                    <a:pt x="5151" y="0"/>
                    <a:pt x="11506" y="0"/>
                  </a:cubicBezTo>
                  <a:close/>
                </a:path>
              </a:pathLst>
            </a:custGeom>
            <a:solidFill>
              <a:srgbClr val="FDFBFB">
                <a:alpha val="98824"/>
              </a:srgbClr>
            </a:solidFill>
            <a:ln cap="rnd">
              <a:noFill/>
              <a:prstDash val="solid"/>
              <a:round/>
            </a:ln>
          </p:spPr>
        </p:sp>
        <p:sp>
          <p:nvSpPr>
            <p:cNvPr name="TextBox 5" id="5"/>
            <p:cNvSpPr txBox="true"/>
            <p:nvPr/>
          </p:nvSpPr>
          <p:spPr>
            <a:xfrm>
              <a:off x="0" y="-19050"/>
              <a:ext cx="4430422" cy="233587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1028700" y="1140868"/>
            <a:ext cx="8721434" cy="860365"/>
          </a:xfrm>
          <a:prstGeom prst="rect">
            <a:avLst/>
          </a:prstGeom>
        </p:spPr>
        <p:txBody>
          <a:bodyPr anchor="t" rtlCol="false" tIns="0" lIns="0" bIns="0" rIns="0">
            <a:spAutoFit/>
          </a:bodyPr>
          <a:lstStyle/>
          <a:p>
            <a:pPr algn="l" marL="0" indent="0" lvl="0">
              <a:lnSpc>
                <a:spcPts val="7178"/>
              </a:lnSpc>
              <a:spcBef>
                <a:spcPct val="0"/>
              </a:spcBef>
            </a:pPr>
            <a:r>
              <a:rPr lang="en-US" b="true" sz="5127" spc="-102" u="sng">
                <a:solidFill>
                  <a:srgbClr val="191919"/>
                </a:solidFill>
                <a:latin typeface="Open Sauce Bold"/>
                <a:ea typeface="Open Sauce Bold"/>
                <a:cs typeface="Open Sauce Bold"/>
                <a:sym typeface="Open Sauce Bold"/>
              </a:rPr>
              <a:t>Insights</a:t>
            </a:r>
          </a:p>
        </p:txBody>
      </p:sp>
      <p:sp>
        <p:nvSpPr>
          <p:cNvPr name="Freeform 7" id="7"/>
          <p:cNvSpPr/>
          <p:nvPr/>
        </p:nvSpPr>
        <p:spPr>
          <a:xfrm flipH="false" flipV="false" rot="-5400000">
            <a:off x="2066802" y="7782504"/>
            <a:ext cx="1015539" cy="2086127"/>
          </a:xfrm>
          <a:custGeom>
            <a:avLst/>
            <a:gdLst/>
            <a:ahLst/>
            <a:cxnLst/>
            <a:rect r="r" b="b" t="t" l="l"/>
            <a:pathLst>
              <a:path h="2086127" w="1015539">
                <a:moveTo>
                  <a:pt x="0" y="0"/>
                </a:moveTo>
                <a:lnTo>
                  <a:pt x="1015539" y="0"/>
                </a:lnTo>
                <a:lnTo>
                  <a:pt x="1015539" y="2086126"/>
                </a:lnTo>
                <a:lnTo>
                  <a:pt x="0" y="2086126"/>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8" id="8"/>
          <p:cNvSpPr/>
          <p:nvPr/>
        </p:nvSpPr>
        <p:spPr>
          <a:xfrm flipH="false" flipV="false" rot="-5400000">
            <a:off x="1776936" y="8460664"/>
            <a:ext cx="1595272" cy="1595272"/>
          </a:xfrm>
          <a:custGeom>
            <a:avLst/>
            <a:gdLst/>
            <a:ahLst/>
            <a:cxnLst/>
            <a:rect r="r" b="b" t="t" l="l"/>
            <a:pathLst>
              <a:path h="1595272" w="1595272">
                <a:moveTo>
                  <a:pt x="0" y="0"/>
                </a:moveTo>
                <a:lnTo>
                  <a:pt x="1595272" y="0"/>
                </a:lnTo>
                <a:lnTo>
                  <a:pt x="1595272" y="1595272"/>
                </a:lnTo>
                <a:lnTo>
                  <a:pt x="0" y="15952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true" flipV="true" rot="-5400000">
            <a:off x="15652524" y="440662"/>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7">
              <a:extLst>
                <a:ext uri="{96DAC541-7B7A-43D3-8B79-37D633B846F1}">
                  <asvg:svgBlip xmlns:asvg="http://schemas.microsoft.com/office/drawing/2016/SVG/main" r:embed="rId8"/>
                </a:ext>
              </a:extLst>
            </a:blip>
            <a:stretch>
              <a:fillRect l="-105420" t="0" r="0" b="0"/>
            </a:stretch>
          </a:blipFill>
          <a:ln cap="sq">
            <a:noFill/>
            <a:prstDash val="solid"/>
            <a:miter/>
          </a:ln>
        </p:spPr>
      </p:sp>
      <p:sp>
        <p:nvSpPr>
          <p:cNvPr name="Freeform 10" id="10"/>
          <p:cNvSpPr/>
          <p:nvPr/>
        </p:nvSpPr>
        <p:spPr>
          <a:xfrm flipH="false" flipV="false" rot="-5400000">
            <a:off x="15358336" y="-498"/>
            <a:ext cx="1603915" cy="1603915"/>
          </a:xfrm>
          <a:custGeom>
            <a:avLst/>
            <a:gdLst/>
            <a:ahLst/>
            <a:cxnLst/>
            <a:rect r="r" b="b" t="t" l="l"/>
            <a:pathLst>
              <a:path h="1603915" w="1603915">
                <a:moveTo>
                  <a:pt x="0" y="0"/>
                </a:moveTo>
                <a:lnTo>
                  <a:pt x="1603915" y="0"/>
                </a:lnTo>
                <a:lnTo>
                  <a:pt x="1603915" y="1603915"/>
                </a:lnTo>
                <a:lnTo>
                  <a:pt x="0" y="16039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false" rot="0">
            <a:off x="15778686" y="259305"/>
            <a:ext cx="763214" cy="971684"/>
          </a:xfrm>
          <a:custGeom>
            <a:avLst/>
            <a:gdLst/>
            <a:ahLst/>
            <a:cxnLst/>
            <a:rect r="r" b="b" t="t" l="l"/>
            <a:pathLst>
              <a:path h="971684" w="763214">
                <a:moveTo>
                  <a:pt x="0" y="0"/>
                </a:moveTo>
                <a:lnTo>
                  <a:pt x="763214" y="0"/>
                </a:lnTo>
                <a:lnTo>
                  <a:pt x="763214" y="971684"/>
                </a:lnTo>
                <a:lnTo>
                  <a:pt x="0" y="9716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2" id="12"/>
          <p:cNvSpPr/>
          <p:nvPr/>
        </p:nvSpPr>
        <p:spPr>
          <a:xfrm flipH="false" flipV="false" rot="0">
            <a:off x="2217080" y="8825567"/>
            <a:ext cx="714984" cy="716286"/>
          </a:xfrm>
          <a:custGeom>
            <a:avLst/>
            <a:gdLst/>
            <a:ahLst/>
            <a:cxnLst/>
            <a:rect r="r" b="b" t="t" l="l"/>
            <a:pathLst>
              <a:path h="716286" w="714984">
                <a:moveTo>
                  <a:pt x="0" y="0"/>
                </a:moveTo>
                <a:lnTo>
                  <a:pt x="714984" y="0"/>
                </a:lnTo>
                <a:lnTo>
                  <a:pt x="714984" y="716286"/>
                </a:lnTo>
                <a:lnTo>
                  <a:pt x="0" y="7162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3" id="13"/>
          <p:cNvSpPr txBox="true"/>
          <p:nvPr/>
        </p:nvSpPr>
        <p:spPr>
          <a:xfrm rot="0">
            <a:off x="1028700" y="2298022"/>
            <a:ext cx="15906465" cy="6162642"/>
          </a:xfrm>
          <a:prstGeom prst="rect">
            <a:avLst/>
          </a:prstGeom>
        </p:spPr>
        <p:txBody>
          <a:bodyPr anchor="t" rtlCol="false" tIns="0" lIns="0" bIns="0" rIns="0">
            <a:spAutoFit/>
          </a:bodyPr>
          <a:lstStyle/>
          <a:p>
            <a:pPr algn="just" marL="539939" indent="-269969" lvl="1">
              <a:lnSpc>
                <a:spcPts val="3751"/>
              </a:lnSpc>
              <a:buFont typeface="Arial"/>
              <a:buChar char="•"/>
            </a:pPr>
            <a:r>
              <a:rPr lang="en-US" sz="2500">
                <a:solidFill>
                  <a:srgbClr val="343432"/>
                </a:solidFill>
                <a:latin typeface="Open Sauce"/>
                <a:ea typeface="Open Sauce"/>
                <a:cs typeface="Open Sauce"/>
                <a:sym typeface="Open Sauce"/>
              </a:rPr>
              <a:t>Temperature Fluctuations: Notable spikes in temperature have been identified as strong indicators of increased maintenance requirements, suggesting a direct correlation between thermal stress and equipment performance.</a:t>
            </a:r>
          </a:p>
          <a:p>
            <a:pPr algn="just">
              <a:lnSpc>
                <a:spcPts val="3751"/>
              </a:lnSpc>
            </a:pPr>
          </a:p>
          <a:p>
            <a:pPr algn="just" marL="539939" indent="-269969" lvl="1">
              <a:lnSpc>
                <a:spcPts val="3751"/>
              </a:lnSpc>
              <a:buFont typeface="Arial"/>
              <a:buChar char="•"/>
            </a:pPr>
            <a:r>
              <a:rPr lang="en-US" sz="2500">
                <a:solidFill>
                  <a:srgbClr val="343432"/>
                </a:solidFill>
                <a:latin typeface="Open Sauce"/>
                <a:ea typeface="Open Sauce"/>
                <a:cs typeface="Open Sauce"/>
                <a:sym typeface="Open Sauce"/>
              </a:rPr>
              <a:t>Vibration Analysis: Abrupt changes in vibration patterns serve as critical precursors to potential equipment failures, highlighting the importance of continuous monitoring for predictive maintenance strategies.</a:t>
            </a:r>
          </a:p>
          <a:p>
            <a:pPr algn="just">
              <a:lnSpc>
                <a:spcPts val="3751"/>
              </a:lnSpc>
            </a:pPr>
          </a:p>
          <a:p>
            <a:pPr algn="just" marL="539939" indent="-269969" lvl="1">
              <a:lnSpc>
                <a:spcPts val="3751"/>
              </a:lnSpc>
              <a:buFont typeface="Arial"/>
              <a:buChar char="•"/>
            </a:pPr>
            <a:r>
              <a:rPr lang="en-US" sz="2500">
                <a:solidFill>
                  <a:srgbClr val="343432"/>
                </a:solidFill>
                <a:latin typeface="Open Sauce"/>
                <a:ea typeface="Open Sauce"/>
                <a:cs typeface="Open Sauce"/>
                <a:sym typeface="Open Sauce"/>
              </a:rPr>
              <a:t>Machine Learning Efficacy: Among the models tested, XGBoost and LSTM demonstrated superior predictive accuracy for forecasting maintenance needs. Their effectiveness in capturing complex data relationships enables the optimization of predictive maintenance strategies, leading to proactive interventions and enhanced operational efficiency.</a:t>
            </a:r>
          </a:p>
          <a:p>
            <a:pPr algn="just" marL="0" indent="0" lvl="0">
              <a:lnSpc>
                <a:spcPts val="3751"/>
              </a:lnSpc>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7138" y="-5107830"/>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106861"/>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415511" y="6773372"/>
            <a:ext cx="3854810" cy="456247"/>
            <a:chOff x="0" y="0"/>
            <a:chExt cx="2928023" cy="346555"/>
          </a:xfrm>
        </p:grpSpPr>
        <p:sp>
          <p:nvSpPr>
            <p:cNvPr name="Freeform 9" id="9"/>
            <p:cNvSpPr/>
            <p:nvPr/>
          </p:nvSpPr>
          <p:spPr>
            <a:xfrm flipH="false" flipV="false" rot="0">
              <a:off x="0" y="0"/>
              <a:ext cx="2928023" cy="346555"/>
            </a:xfrm>
            <a:custGeom>
              <a:avLst/>
              <a:gdLst/>
              <a:ahLst/>
              <a:cxnLst/>
              <a:rect r="r" b="b" t="t" l="l"/>
              <a:pathLst>
                <a:path h="346555" w="2928023">
                  <a:moveTo>
                    <a:pt x="82344" y="0"/>
                  </a:moveTo>
                  <a:lnTo>
                    <a:pt x="2845679" y="0"/>
                  </a:lnTo>
                  <a:cubicBezTo>
                    <a:pt x="2891156" y="0"/>
                    <a:pt x="2928023" y="36866"/>
                    <a:pt x="2928023" y="82344"/>
                  </a:cubicBezTo>
                  <a:lnTo>
                    <a:pt x="2928023" y="264211"/>
                  </a:lnTo>
                  <a:cubicBezTo>
                    <a:pt x="2928023" y="286050"/>
                    <a:pt x="2919348" y="306995"/>
                    <a:pt x="2903905" y="322437"/>
                  </a:cubicBezTo>
                  <a:cubicBezTo>
                    <a:pt x="2888463" y="337879"/>
                    <a:pt x="2867518" y="346555"/>
                    <a:pt x="2845679" y="346555"/>
                  </a:cubicBezTo>
                  <a:lnTo>
                    <a:pt x="82344" y="346555"/>
                  </a:lnTo>
                  <a:cubicBezTo>
                    <a:pt x="60505" y="346555"/>
                    <a:pt x="39560" y="337879"/>
                    <a:pt x="24118" y="322437"/>
                  </a:cubicBezTo>
                  <a:cubicBezTo>
                    <a:pt x="8675" y="306995"/>
                    <a:pt x="0" y="286050"/>
                    <a:pt x="0" y="264211"/>
                  </a:cubicBezTo>
                  <a:lnTo>
                    <a:pt x="0" y="82344"/>
                  </a:lnTo>
                  <a:cubicBezTo>
                    <a:pt x="0" y="60505"/>
                    <a:pt x="8675" y="39560"/>
                    <a:pt x="24118" y="24118"/>
                  </a:cubicBezTo>
                  <a:cubicBezTo>
                    <a:pt x="39560" y="8675"/>
                    <a:pt x="60505" y="0"/>
                    <a:pt x="82344" y="0"/>
                  </a:cubicBezTo>
                  <a:close/>
                </a:path>
              </a:pathLst>
            </a:custGeom>
            <a:solidFill>
              <a:srgbClr val="106861"/>
            </a:solidFill>
            <a:ln cap="rnd">
              <a:noFill/>
              <a:prstDash val="solid"/>
              <a:round/>
            </a:ln>
          </p:spPr>
        </p:sp>
        <p:sp>
          <p:nvSpPr>
            <p:cNvPr name="TextBox 10" id="10"/>
            <p:cNvSpPr txBox="true"/>
            <p:nvPr/>
          </p:nvSpPr>
          <p:spPr>
            <a:xfrm>
              <a:off x="0" y="-47625"/>
              <a:ext cx="2928023" cy="394180"/>
            </a:xfrm>
            <a:prstGeom prst="rect">
              <a:avLst/>
            </a:prstGeom>
          </p:spPr>
          <p:txBody>
            <a:bodyPr anchor="ctr" rtlCol="false" tIns="0" lIns="0" bIns="0" rIns="0"/>
            <a:lstStyle/>
            <a:p>
              <a:pPr algn="ctr" marL="0" indent="0" lvl="0">
                <a:lnSpc>
                  <a:spcPts val="3449"/>
                </a:lnSpc>
                <a:spcBef>
                  <a:spcPct val="0"/>
                </a:spcBef>
              </a:pPr>
              <a:r>
                <a:rPr lang="en-US" sz="2499">
                  <a:solidFill>
                    <a:srgbClr val="FFFFFF"/>
                  </a:solidFill>
                  <a:latin typeface="Open Sauce"/>
                  <a:ea typeface="Open Sauce"/>
                  <a:cs typeface="Open Sauce"/>
                  <a:sym typeface="Open Sauce"/>
                </a:rPr>
                <a:t>XGBoost</a:t>
              </a:r>
            </a:p>
          </p:txBody>
        </p:sp>
      </p:grpSp>
      <p:sp>
        <p:nvSpPr>
          <p:cNvPr name="TextBox 11" id="11"/>
          <p:cNvSpPr txBox="true"/>
          <p:nvPr/>
        </p:nvSpPr>
        <p:spPr>
          <a:xfrm rot="0">
            <a:off x="1913969" y="59494"/>
            <a:ext cx="16666141" cy="998458"/>
          </a:xfrm>
          <a:prstGeom prst="rect">
            <a:avLst/>
          </a:prstGeom>
        </p:spPr>
        <p:txBody>
          <a:bodyPr anchor="t" rtlCol="false" tIns="0" lIns="0" bIns="0" rIns="0">
            <a:spAutoFit/>
          </a:bodyPr>
          <a:lstStyle/>
          <a:p>
            <a:pPr algn="l">
              <a:lnSpc>
                <a:spcPts val="8150"/>
              </a:lnSpc>
              <a:spcBef>
                <a:spcPct val="0"/>
              </a:spcBef>
            </a:pPr>
            <a:r>
              <a:rPr lang="en-US" b="true" sz="5906" u="sng">
                <a:solidFill>
                  <a:srgbClr val="FFFFFF"/>
                </a:solidFill>
                <a:latin typeface="Open Sauce Bold"/>
                <a:ea typeface="Open Sauce Bold"/>
                <a:cs typeface="Open Sauce Bold"/>
                <a:sym typeface="Open Sauce Bold"/>
              </a:rPr>
              <a:t>ML Models for Predictive Maintenance</a:t>
            </a:r>
          </a:p>
        </p:txBody>
      </p:sp>
      <p:sp>
        <p:nvSpPr>
          <p:cNvPr name="TextBox 12" id="12"/>
          <p:cNvSpPr txBox="true"/>
          <p:nvPr/>
        </p:nvSpPr>
        <p:spPr>
          <a:xfrm rot="0">
            <a:off x="415511" y="7371988"/>
            <a:ext cx="17527943" cy="2665055"/>
          </a:xfrm>
          <a:prstGeom prst="rect">
            <a:avLst/>
          </a:prstGeom>
        </p:spPr>
        <p:txBody>
          <a:bodyPr anchor="t" rtlCol="false" tIns="0" lIns="0" bIns="0" rIns="0">
            <a:spAutoFit/>
          </a:bodyPr>
          <a:lstStyle/>
          <a:p>
            <a:pPr algn="just" marL="531389" indent="-265695" lvl="1">
              <a:lnSpc>
                <a:spcPts val="3568"/>
              </a:lnSpc>
              <a:buFont typeface="Arial"/>
              <a:buChar char="•"/>
            </a:pPr>
            <a:r>
              <a:rPr lang="en-US" sz="2461">
                <a:solidFill>
                  <a:srgbClr val="343432"/>
                </a:solidFill>
                <a:latin typeface="Open Sauce"/>
                <a:ea typeface="Open Sauce"/>
                <a:cs typeface="Open Sauce"/>
                <a:sym typeface="Open Sauce"/>
              </a:rPr>
              <a:t>Purpose: Gradient-boosted decision trees capture complex interactions between multiple features.</a:t>
            </a:r>
          </a:p>
          <a:p>
            <a:pPr algn="just" marL="531389" indent="-265695" lvl="1">
              <a:lnSpc>
                <a:spcPts val="3568"/>
              </a:lnSpc>
              <a:buFont typeface="Arial"/>
              <a:buChar char="•"/>
            </a:pPr>
            <a:r>
              <a:rPr lang="en-US" sz="2461">
                <a:solidFill>
                  <a:srgbClr val="343432"/>
                </a:solidFill>
                <a:latin typeface="Open Sauce"/>
                <a:ea typeface="Open Sauce"/>
                <a:cs typeface="Open Sauce"/>
                <a:sym typeface="Open Sauce"/>
              </a:rPr>
              <a:t>Why XGBoost?: It handles missing data well, can detect nonlinear patterns, and is highly scalable, making it suitable for large IoT datasets.</a:t>
            </a:r>
          </a:p>
          <a:p>
            <a:pPr algn="just" marL="531389" indent="-265695" lvl="1">
              <a:lnSpc>
                <a:spcPts val="3568"/>
              </a:lnSpc>
              <a:buFont typeface="Arial"/>
              <a:buChar char="•"/>
            </a:pPr>
            <a:r>
              <a:rPr lang="en-US" sz="2461">
                <a:solidFill>
                  <a:srgbClr val="343432"/>
                </a:solidFill>
                <a:latin typeface="Open Sauce"/>
                <a:ea typeface="Open Sauce"/>
                <a:cs typeface="Open Sauce"/>
                <a:sym typeface="Open Sauce"/>
              </a:rPr>
              <a:t>Use Case: Prediction of failure based on combinations of temperature, vibration, and other variables.</a:t>
            </a:r>
          </a:p>
          <a:p>
            <a:pPr algn="just" marL="531389" indent="-265695" lvl="1">
              <a:lnSpc>
                <a:spcPts val="3568"/>
              </a:lnSpc>
              <a:buFont typeface="Arial"/>
              <a:buChar char="•"/>
            </a:pPr>
            <a:r>
              <a:rPr lang="en-US" sz="2461">
                <a:solidFill>
                  <a:srgbClr val="343432"/>
                </a:solidFill>
                <a:latin typeface="Open Sauce"/>
                <a:ea typeface="Open Sauce"/>
                <a:cs typeface="Open Sauce"/>
                <a:sym typeface="Open Sauce"/>
              </a:rPr>
              <a:t>Strengths: High accuracy, robust against overfitting, and fast execution due to parallel processing.</a:t>
            </a:r>
          </a:p>
          <a:p>
            <a:pPr algn="ctr" marL="0" indent="0" lvl="0">
              <a:lnSpc>
                <a:spcPts val="3568"/>
              </a:lnSpc>
            </a:pPr>
          </a:p>
        </p:txBody>
      </p:sp>
      <p:sp>
        <p:nvSpPr>
          <p:cNvPr name="TextBox 13" id="13"/>
          <p:cNvSpPr txBox="true"/>
          <p:nvPr/>
        </p:nvSpPr>
        <p:spPr>
          <a:xfrm rot="0">
            <a:off x="415511" y="2469741"/>
            <a:ext cx="17872489" cy="4102147"/>
          </a:xfrm>
          <a:prstGeom prst="rect">
            <a:avLst/>
          </a:prstGeom>
        </p:spPr>
        <p:txBody>
          <a:bodyPr anchor="t" rtlCol="false" tIns="0" lIns="0" bIns="0" rIns="0">
            <a:spAutoFit/>
          </a:bodyPr>
          <a:lstStyle/>
          <a:p>
            <a:pPr algn="just">
              <a:lnSpc>
                <a:spcPts val="3622"/>
              </a:lnSpc>
            </a:pPr>
            <a:r>
              <a:rPr lang="en-US" sz="2498">
                <a:solidFill>
                  <a:srgbClr val="343432"/>
                </a:solidFill>
                <a:latin typeface="Open Sauce"/>
                <a:ea typeface="Open Sauce"/>
                <a:cs typeface="Open Sauce"/>
                <a:sym typeface="Open Sauce"/>
              </a:rPr>
              <a:t>Purpose : Used for baseline predictions and initial benchmarking.</a:t>
            </a:r>
          </a:p>
          <a:p>
            <a:pPr algn="just">
              <a:lnSpc>
                <a:spcPts val="3622"/>
              </a:lnSpc>
            </a:pPr>
          </a:p>
          <a:p>
            <a:pPr algn="just">
              <a:lnSpc>
                <a:spcPts val="3622"/>
              </a:lnSpc>
            </a:pPr>
            <a:r>
              <a:rPr lang="en-US" sz="2498">
                <a:solidFill>
                  <a:srgbClr val="343432"/>
                </a:solidFill>
                <a:latin typeface="Open Sauce"/>
                <a:ea typeface="Open Sauce"/>
                <a:cs typeface="Open Sauce"/>
                <a:sym typeface="Open Sauce"/>
              </a:rPr>
              <a:t>Models Used :</a:t>
            </a:r>
          </a:p>
          <a:p>
            <a:pPr algn="just">
              <a:lnSpc>
                <a:spcPts val="3622"/>
              </a:lnSpc>
            </a:pPr>
          </a:p>
          <a:p>
            <a:pPr algn="just" marL="539432" indent="-269716" lvl="1">
              <a:lnSpc>
                <a:spcPts val="3622"/>
              </a:lnSpc>
              <a:buFont typeface="Arial"/>
              <a:buChar char="•"/>
            </a:pPr>
            <a:r>
              <a:rPr lang="en-US" sz="2498">
                <a:solidFill>
                  <a:srgbClr val="343432"/>
                </a:solidFill>
                <a:latin typeface="Open Sauce"/>
                <a:ea typeface="Open Sauce"/>
                <a:cs typeface="Open Sauce"/>
                <a:sym typeface="Open Sauce"/>
              </a:rPr>
              <a:t>Logistic Regression : Ideal for simple, binary classification tasks, such as whether or not maintenance is needed.</a:t>
            </a:r>
          </a:p>
          <a:p>
            <a:pPr algn="just" marL="539432" indent="-269716" lvl="1">
              <a:lnSpc>
                <a:spcPts val="3622"/>
              </a:lnSpc>
              <a:buFont typeface="Arial"/>
              <a:buChar char="•"/>
            </a:pPr>
            <a:r>
              <a:rPr lang="en-US" sz="2498">
                <a:solidFill>
                  <a:srgbClr val="343432"/>
                </a:solidFill>
                <a:latin typeface="Open Sauce"/>
                <a:ea typeface="Open Sauce"/>
                <a:cs typeface="Open Sauce"/>
                <a:sym typeface="Open Sauce"/>
              </a:rPr>
              <a:t>Random Forest : Handles more complex data, providing better accuracy by using an ensemble of decision trees.</a:t>
            </a:r>
          </a:p>
          <a:p>
            <a:pPr algn="just" marL="539432" indent="-269716" lvl="1">
              <a:lnSpc>
                <a:spcPts val="3622"/>
              </a:lnSpc>
              <a:buFont typeface="Arial"/>
              <a:buChar char="•"/>
            </a:pPr>
            <a:r>
              <a:rPr lang="en-US" sz="2498">
                <a:solidFill>
                  <a:srgbClr val="343432"/>
                </a:solidFill>
                <a:latin typeface="Open Sauce"/>
                <a:ea typeface="Open Sauce"/>
                <a:cs typeface="Open Sauce"/>
                <a:sym typeface="Open Sauce"/>
              </a:rPr>
              <a:t>Key Use Case : Initial testing phase for quick insights on equipment failure likelihood.</a:t>
            </a:r>
          </a:p>
          <a:p>
            <a:pPr algn="just" marL="539432" indent="-269716" lvl="1">
              <a:lnSpc>
                <a:spcPts val="3622"/>
              </a:lnSpc>
              <a:buFont typeface="Arial"/>
              <a:buChar char="•"/>
            </a:pPr>
            <a:r>
              <a:rPr lang="en-US" sz="2498">
                <a:solidFill>
                  <a:srgbClr val="343432"/>
                </a:solidFill>
                <a:latin typeface="Open Sauce"/>
                <a:ea typeface="Open Sauce"/>
                <a:cs typeface="Open Sauce"/>
                <a:sym typeface="Open Sauce"/>
              </a:rPr>
              <a:t>Strengths : Easy to interpret and fast to implement.</a:t>
            </a:r>
          </a:p>
          <a:p>
            <a:pPr algn="just" marL="0" indent="0" lvl="0">
              <a:lnSpc>
                <a:spcPts val="3622"/>
              </a:lnSpc>
            </a:pPr>
          </a:p>
        </p:txBody>
      </p:sp>
      <p:grpSp>
        <p:nvGrpSpPr>
          <p:cNvPr name="Group 14" id="14"/>
          <p:cNvGrpSpPr/>
          <p:nvPr/>
        </p:nvGrpSpPr>
        <p:grpSpPr>
          <a:xfrm rot="0">
            <a:off x="415511" y="1686096"/>
            <a:ext cx="3584095" cy="458213"/>
            <a:chOff x="0" y="0"/>
            <a:chExt cx="2722395" cy="348047"/>
          </a:xfrm>
        </p:grpSpPr>
        <p:sp>
          <p:nvSpPr>
            <p:cNvPr name="Freeform 15" id="15"/>
            <p:cNvSpPr/>
            <p:nvPr/>
          </p:nvSpPr>
          <p:spPr>
            <a:xfrm flipH="false" flipV="false" rot="0">
              <a:off x="0" y="0"/>
              <a:ext cx="2722395" cy="348047"/>
            </a:xfrm>
            <a:custGeom>
              <a:avLst/>
              <a:gdLst/>
              <a:ahLst/>
              <a:cxnLst/>
              <a:rect r="r" b="b" t="t" l="l"/>
              <a:pathLst>
                <a:path h="348047" w="2722395">
                  <a:moveTo>
                    <a:pt x="88563" y="0"/>
                  </a:moveTo>
                  <a:lnTo>
                    <a:pt x="2633831" y="0"/>
                  </a:lnTo>
                  <a:cubicBezTo>
                    <a:pt x="2682744" y="0"/>
                    <a:pt x="2722395" y="39651"/>
                    <a:pt x="2722395" y="88563"/>
                  </a:cubicBezTo>
                  <a:lnTo>
                    <a:pt x="2722395" y="259484"/>
                  </a:lnTo>
                  <a:cubicBezTo>
                    <a:pt x="2722395" y="308396"/>
                    <a:pt x="2682744" y="348047"/>
                    <a:pt x="2633831" y="348047"/>
                  </a:cubicBezTo>
                  <a:lnTo>
                    <a:pt x="88563" y="348047"/>
                  </a:lnTo>
                  <a:cubicBezTo>
                    <a:pt x="39651" y="348047"/>
                    <a:pt x="0" y="308396"/>
                    <a:pt x="0" y="259484"/>
                  </a:cubicBezTo>
                  <a:lnTo>
                    <a:pt x="0" y="88563"/>
                  </a:lnTo>
                  <a:cubicBezTo>
                    <a:pt x="0" y="39651"/>
                    <a:pt x="39651" y="0"/>
                    <a:pt x="88563" y="0"/>
                  </a:cubicBezTo>
                  <a:close/>
                </a:path>
              </a:pathLst>
            </a:custGeom>
            <a:solidFill>
              <a:srgbClr val="106861"/>
            </a:solidFill>
            <a:ln cap="rnd">
              <a:noFill/>
              <a:prstDash val="solid"/>
              <a:round/>
            </a:ln>
          </p:spPr>
        </p:sp>
        <p:sp>
          <p:nvSpPr>
            <p:cNvPr name="TextBox 16" id="16"/>
            <p:cNvSpPr txBox="true"/>
            <p:nvPr/>
          </p:nvSpPr>
          <p:spPr>
            <a:xfrm>
              <a:off x="0" y="-47625"/>
              <a:ext cx="2722395" cy="395672"/>
            </a:xfrm>
            <a:prstGeom prst="rect">
              <a:avLst/>
            </a:prstGeom>
          </p:spPr>
          <p:txBody>
            <a:bodyPr anchor="ctr" rtlCol="false" tIns="0" lIns="0" bIns="0" rIns="0"/>
            <a:lstStyle/>
            <a:p>
              <a:pPr algn="ctr" marL="0" indent="0" lvl="0">
                <a:lnSpc>
                  <a:spcPts val="3449"/>
                </a:lnSpc>
                <a:spcBef>
                  <a:spcPct val="0"/>
                </a:spcBef>
              </a:pPr>
              <a:r>
                <a:rPr lang="en-US" sz="2499">
                  <a:solidFill>
                    <a:srgbClr val="FFFFFF"/>
                  </a:solidFill>
                  <a:latin typeface="Open Sauce"/>
                  <a:ea typeface="Open Sauce"/>
                  <a:cs typeface="Open Sauce"/>
                  <a:sym typeface="Open Sauce"/>
                </a:rPr>
                <a:t>Scikit-learn Models:</a:t>
              </a:r>
            </a:p>
          </p:txBody>
        </p:sp>
      </p:grpSp>
      <p:grpSp>
        <p:nvGrpSpPr>
          <p:cNvPr name="Group 17" id="17"/>
          <p:cNvGrpSpPr/>
          <p:nvPr/>
        </p:nvGrpSpPr>
        <p:grpSpPr>
          <a:xfrm rot="0">
            <a:off x="15729931" y="-3041985"/>
            <a:ext cx="5578401" cy="557840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7138" y="-5080128"/>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106861"/>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415511" y="6563296"/>
            <a:ext cx="9831529" cy="456247"/>
            <a:chOff x="0" y="0"/>
            <a:chExt cx="7467798" cy="346555"/>
          </a:xfrm>
        </p:grpSpPr>
        <p:sp>
          <p:nvSpPr>
            <p:cNvPr name="Freeform 9" id="9"/>
            <p:cNvSpPr/>
            <p:nvPr/>
          </p:nvSpPr>
          <p:spPr>
            <a:xfrm flipH="false" flipV="false" rot="0">
              <a:off x="0" y="0"/>
              <a:ext cx="7467798" cy="346555"/>
            </a:xfrm>
            <a:custGeom>
              <a:avLst/>
              <a:gdLst/>
              <a:ahLst/>
              <a:cxnLst/>
              <a:rect r="r" b="b" t="t" l="l"/>
              <a:pathLst>
                <a:path h="346555" w="7467798">
                  <a:moveTo>
                    <a:pt x="32286" y="0"/>
                  </a:moveTo>
                  <a:lnTo>
                    <a:pt x="7435512" y="0"/>
                  </a:lnTo>
                  <a:cubicBezTo>
                    <a:pt x="7444074" y="0"/>
                    <a:pt x="7452287" y="3402"/>
                    <a:pt x="7458342" y="9456"/>
                  </a:cubicBezTo>
                  <a:cubicBezTo>
                    <a:pt x="7464396" y="15511"/>
                    <a:pt x="7467798" y="23723"/>
                    <a:pt x="7467798" y="32286"/>
                  </a:cubicBezTo>
                  <a:lnTo>
                    <a:pt x="7467798" y="314269"/>
                  </a:lnTo>
                  <a:cubicBezTo>
                    <a:pt x="7467798" y="322832"/>
                    <a:pt x="7464396" y="331044"/>
                    <a:pt x="7458342" y="337099"/>
                  </a:cubicBezTo>
                  <a:cubicBezTo>
                    <a:pt x="7452287" y="343153"/>
                    <a:pt x="7444074" y="346555"/>
                    <a:pt x="7435512" y="346555"/>
                  </a:cubicBezTo>
                  <a:lnTo>
                    <a:pt x="32286" y="346555"/>
                  </a:lnTo>
                  <a:cubicBezTo>
                    <a:pt x="23723" y="346555"/>
                    <a:pt x="15511" y="343153"/>
                    <a:pt x="9456" y="337099"/>
                  </a:cubicBezTo>
                  <a:cubicBezTo>
                    <a:pt x="3402" y="331044"/>
                    <a:pt x="0" y="322832"/>
                    <a:pt x="0" y="314269"/>
                  </a:cubicBezTo>
                  <a:lnTo>
                    <a:pt x="0" y="32286"/>
                  </a:lnTo>
                  <a:cubicBezTo>
                    <a:pt x="0" y="23723"/>
                    <a:pt x="3402" y="15511"/>
                    <a:pt x="9456" y="9456"/>
                  </a:cubicBezTo>
                  <a:cubicBezTo>
                    <a:pt x="15511" y="3402"/>
                    <a:pt x="23723" y="0"/>
                    <a:pt x="32286" y="0"/>
                  </a:cubicBezTo>
                  <a:close/>
                </a:path>
              </a:pathLst>
            </a:custGeom>
            <a:solidFill>
              <a:srgbClr val="106861"/>
            </a:solidFill>
            <a:ln cap="rnd">
              <a:noFill/>
              <a:prstDash val="solid"/>
              <a:round/>
            </a:ln>
          </p:spPr>
        </p:sp>
        <p:sp>
          <p:nvSpPr>
            <p:cNvPr name="TextBox 10" id="10"/>
            <p:cNvSpPr txBox="true"/>
            <p:nvPr/>
          </p:nvSpPr>
          <p:spPr>
            <a:xfrm>
              <a:off x="0" y="-47625"/>
              <a:ext cx="7467798" cy="394180"/>
            </a:xfrm>
            <a:prstGeom prst="rect">
              <a:avLst/>
            </a:prstGeom>
          </p:spPr>
          <p:txBody>
            <a:bodyPr anchor="ctr" rtlCol="false" tIns="0" lIns="0" bIns="0" rIns="0"/>
            <a:lstStyle/>
            <a:p>
              <a:pPr algn="ctr" marL="0" indent="0" lvl="0">
                <a:lnSpc>
                  <a:spcPts val="3449"/>
                </a:lnSpc>
                <a:spcBef>
                  <a:spcPct val="0"/>
                </a:spcBef>
              </a:pPr>
              <a:r>
                <a:rPr lang="en-US" sz="2499">
                  <a:solidFill>
                    <a:srgbClr val="FFFFFF"/>
                  </a:solidFill>
                  <a:latin typeface="Open Sauce"/>
                  <a:ea typeface="Open Sauce"/>
                  <a:cs typeface="Open Sauce"/>
                  <a:sym typeface="Open Sauce"/>
                </a:rPr>
                <a:t>ARIMA (AutoRegressive Integrated Moving Average):</a:t>
              </a:r>
            </a:p>
          </p:txBody>
        </p:sp>
      </p:grpSp>
      <p:sp>
        <p:nvSpPr>
          <p:cNvPr name="TextBox 11" id="11"/>
          <p:cNvSpPr txBox="true"/>
          <p:nvPr/>
        </p:nvSpPr>
        <p:spPr>
          <a:xfrm rot="0">
            <a:off x="1913969" y="59494"/>
            <a:ext cx="16666141" cy="998458"/>
          </a:xfrm>
          <a:prstGeom prst="rect">
            <a:avLst/>
          </a:prstGeom>
        </p:spPr>
        <p:txBody>
          <a:bodyPr anchor="t" rtlCol="false" tIns="0" lIns="0" bIns="0" rIns="0">
            <a:spAutoFit/>
          </a:bodyPr>
          <a:lstStyle/>
          <a:p>
            <a:pPr algn="l">
              <a:lnSpc>
                <a:spcPts val="8150"/>
              </a:lnSpc>
              <a:spcBef>
                <a:spcPct val="0"/>
              </a:spcBef>
            </a:pPr>
            <a:r>
              <a:rPr lang="en-US" b="true" sz="5906" u="sng">
                <a:solidFill>
                  <a:srgbClr val="FFFFFF"/>
                </a:solidFill>
                <a:latin typeface="Open Sauce Bold"/>
                <a:ea typeface="Open Sauce Bold"/>
                <a:cs typeface="Open Sauce Bold"/>
                <a:sym typeface="Open Sauce Bold"/>
              </a:rPr>
              <a:t>ML Models for Predictive Maintenance</a:t>
            </a:r>
          </a:p>
        </p:txBody>
      </p:sp>
      <p:sp>
        <p:nvSpPr>
          <p:cNvPr name="TextBox 12" id="12"/>
          <p:cNvSpPr txBox="true"/>
          <p:nvPr/>
        </p:nvSpPr>
        <p:spPr>
          <a:xfrm rot="0">
            <a:off x="415511" y="7314818"/>
            <a:ext cx="17632900" cy="2665055"/>
          </a:xfrm>
          <a:prstGeom prst="rect">
            <a:avLst/>
          </a:prstGeom>
        </p:spPr>
        <p:txBody>
          <a:bodyPr anchor="t" rtlCol="false" tIns="0" lIns="0" bIns="0" rIns="0">
            <a:spAutoFit/>
          </a:bodyPr>
          <a:lstStyle/>
          <a:p>
            <a:pPr algn="just" marL="531389" indent="-265695" lvl="1">
              <a:lnSpc>
                <a:spcPts val="3568"/>
              </a:lnSpc>
              <a:buFont typeface="Arial"/>
              <a:buChar char="•"/>
            </a:pPr>
            <a:r>
              <a:rPr lang="en-US" sz="2461">
                <a:solidFill>
                  <a:srgbClr val="343432"/>
                </a:solidFill>
                <a:latin typeface="Open Sauce"/>
                <a:ea typeface="Open Sauce"/>
                <a:cs typeface="Open Sauce"/>
                <a:sym typeface="Open Sauce"/>
              </a:rPr>
              <a:t>Purpose: A traditional statistical model used for analyzing and forecasting time-series data.</a:t>
            </a:r>
          </a:p>
          <a:p>
            <a:pPr algn="just" marL="531389" indent="-265695" lvl="1">
              <a:lnSpc>
                <a:spcPts val="3568"/>
              </a:lnSpc>
              <a:buFont typeface="Arial"/>
              <a:buChar char="•"/>
            </a:pPr>
            <a:r>
              <a:rPr lang="en-US" sz="2461">
                <a:solidFill>
                  <a:srgbClr val="343432"/>
                </a:solidFill>
                <a:latin typeface="Open Sauce"/>
                <a:ea typeface="Open Sauce"/>
                <a:cs typeface="Open Sauce"/>
                <a:sym typeface="Open Sauce"/>
              </a:rPr>
              <a:t>Why ARIMA ?: Excellent for long-term trend analysis and understanding seasonality in equipment data.</a:t>
            </a:r>
          </a:p>
          <a:p>
            <a:pPr algn="just" marL="531389" indent="-265695" lvl="1">
              <a:lnSpc>
                <a:spcPts val="3568"/>
              </a:lnSpc>
              <a:buFont typeface="Arial"/>
              <a:buChar char="•"/>
            </a:pPr>
            <a:r>
              <a:rPr lang="en-US" sz="2461">
                <a:solidFill>
                  <a:srgbClr val="343432"/>
                </a:solidFill>
                <a:latin typeface="Open Sauce"/>
                <a:ea typeface="Open Sauce"/>
                <a:cs typeface="Open Sauce"/>
                <a:sym typeface="Open Sauce"/>
              </a:rPr>
              <a:t>Use Case: Analyzing trends in temperature, vibration, and pressure over months or years to predict future behavior.</a:t>
            </a:r>
          </a:p>
          <a:p>
            <a:pPr algn="just" marL="531389" indent="-265695" lvl="1">
              <a:lnSpc>
                <a:spcPts val="3568"/>
              </a:lnSpc>
              <a:buFont typeface="Arial"/>
              <a:buChar char="•"/>
            </a:pPr>
            <a:r>
              <a:rPr lang="en-US" sz="2461">
                <a:solidFill>
                  <a:srgbClr val="343432"/>
                </a:solidFill>
                <a:latin typeface="Open Sauce"/>
                <a:ea typeface="Open Sauce"/>
                <a:cs typeface="Open Sauce"/>
                <a:sym typeface="Open Sauce"/>
              </a:rPr>
              <a:t>Strengths: Strong for identifying trends and patterns over long time periods, and simple to implement.</a:t>
            </a:r>
          </a:p>
          <a:p>
            <a:pPr algn="ctr" marL="0" indent="0" lvl="0">
              <a:lnSpc>
                <a:spcPts val="3568"/>
              </a:lnSpc>
            </a:pPr>
          </a:p>
        </p:txBody>
      </p:sp>
      <p:sp>
        <p:nvSpPr>
          <p:cNvPr name="TextBox 13" id="13"/>
          <p:cNvSpPr txBox="true"/>
          <p:nvPr/>
        </p:nvSpPr>
        <p:spPr>
          <a:xfrm rot="0">
            <a:off x="655100" y="2722620"/>
            <a:ext cx="17632900" cy="3187747"/>
          </a:xfrm>
          <a:prstGeom prst="rect">
            <a:avLst/>
          </a:prstGeom>
        </p:spPr>
        <p:txBody>
          <a:bodyPr anchor="t" rtlCol="false" tIns="0" lIns="0" bIns="0" rIns="0">
            <a:spAutoFit/>
          </a:bodyPr>
          <a:lstStyle/>
          <a:p>
            <a:pPr algn="just" marL="539432" indent="-269716" lvl="1">
              <a:lnSpc>
                <a:spcPts val="3622"/>
              </a:lnSpc>
              <a:buFont typeface="Arial"/>
              <a:buChar char="•"/>
            </a:pPr>
            <a:r>
              <a:rPr lang="en-US" sz="2498">
                <a:solidFill>
                  <a:srgbClr val="343432"/>
                </a:solidFill>
                <a:latin typeface="Open Sauce"/>
                <a:ea typeface="Open Sauce"/>
                <a:cs typeface="Open Sauce"/>
                <a:sym typeface="Open Sauce"/>
              </a:rPr>
              <a:t>Purpose: A type of Recurrent Neural Network (RNN) designed for time-series forecasting.</a:t>
            </a:r>
          </a:p>
          <a:p>
            <a:pPr algn="just" marL="539432" indent="-269716" lvl="1">
              <a:lnSpc>
                <a:spcPts val="3622"/>
              </a:lnSpc>
              <a:buFont typeface="Arial"/>
              <a:buChar char="•"/>
            </a:pPr>
            <a:r>
              <a:rPr lang="en-US" sz="2498">
                <a:solidFill>
                  <a:srgbClr val="343432"/>
                </a:solidFill>
                <a:latin typeface="Open Sauce"/>
                <a:ea typeface="Open Sauce"/>
                <a:cs typeface="Open Sauce"/>
                <a:sym typeface="Open Sauce"/>
              </a:rPr>
              <a:t>Why LSTM?: It retains memory of long-term dependencies in the sensor data, making it effective for predicting failure trends over time.</a:t>
            </a:r>
          </a:p>
          <a:p>
            <a:pPr algn="just" marL="539432" indent="-269716" lvl="1">
              <a:lnSpc>
                <a:spcPts val="3622"/>
              </a:lnSpc>
              <a:buFont typeface="Arial"/>
              <a:buChar char="•"/>
            </a:pPr>
            <a:r>
              <a:rPr lang="en-US" sz="2498">
                <a:solidFill>
                  <a:srgbClr val="343432"/>
                </a:solidFill>
                <a:latin typeface="Open Sauce"/>
                <a:ea typeface="Open Sauce"/>
                <a:cs typeface="Open Sauce"/>
                <a:sym typeface="Open Sauce"/>
              </a:rPr>
              <a:t>Use Case: Forecasting future equipment health based on historical sensor data (e.g., predicting vibration patterns).</a:t>
            </a:r>
          </a:p>
          <a:p>
            <a:pPr algn="just" marL="539432" indent="-269716" lvl="1">
              <a:lnSpc>
                <a:spcPts val="3622"/>
              </a:lnSpc>
              <a:buFont typeface="Arial"/>
              <a:buChar char="•"/>
            </a:pPr>
            <a:r>
              <a:rPr lang="en-US" sz="2498">
                <a:solidFill>
                  <a:srgbClr val="343432"/>
                </a:solidFill>
                <a:latin typeface="Open Sauce"/>
                <a:ea typeface="Open Sauce"/>
                <a:cs typeface="Open Sauce"/>
                <a:sym typeface="Open Sauce"/>
              </a:rPr>
              <a:t>Strengths: Superior performance with sequential data and captures time-dependent behaviors.</a:t>
            </a:r>
          </a:p>
          <a:p>
            <a:pPr algn="ctr">
              <a:lnSpc>
                <a:spcPts val="3622"/>
              </a:lnSpc>
            </a:pPr>
          </a:p>
        </p:txBody>
      </p:sp>
      <p:grpSp>
        <p:nvGrpSpPr>
          <p:cNvPr name="Group 14" id="14"/>
          <p:cNvGrpSpPr/>
          <p:nvPr/>
        </p:nvGrpSpPr>
        <p:grpSpPr>
          <a:xfrm rot="0">
            <a:off x="415511" y="1880144"/>
            <a:ext cx="9244491" cy="456247"/>
            <a:chOff x="0" y="0"/>
            <a:chExt cx="7021898" cy="346555"/>
          </a:xfrm>
        </p:grpSpPr>
        <p:sp>
          <p:nvSpPr>
            <p:cNvPr name="Freeform 15" id="15"/>
            <p:cNvSpPr/>
            <p:nvPr/>
          </p:nvSpPr>
          <p:spPr>
            <a:xfrm flipH="false" flipV="false" rot="0">
              <a:off x="0" y="0"/>
              <a:ext cx="7021898" cy="346555"/>
            </a:xfrm>
            <a:custGeom>
              <a:avLst/>
              <a:gdLst/>
              <a:ahLst/>
              <a:cxnLst/>
              <a:rect r="r" b="b" t="t" l="l"/>
              <a:pathLst>
                <a:path h="346555" w="7021898">
                  <a:moveTo>
                    <a:pt x="34336" y="0"/>
                  </a:moveTo>
                  <a:lnTo>
                    <a:pt x="6987562" y="0"/>
                  </a:lnTo>
                  <a:cubicBezTo>
                    <a:pt x="7006525" y="0"/>
                    <a:pt x="7021898" y="15373"/>
                    <a:pt x="7021898" y="34336"/>
                  </a:cubicBezTo>
                  <a:lnTo>
                    <a:pt x="7021898" y="312219"/>
                  </a:lnTo>
                  <a:cubicBezTo>
                    <a:pt x="7021898" y="331182"/>
                    <a:pt x="7006525" y="346555"/>
                    <a:pt x="6987562" y="346555"/>
                  </a:cubicBezTo>
                  <a:lnTo>
                    <a:pt x="34336" y="346555"/>
                  </a:lnTo>
                  <a:cubicBezTo>
                    <a:pt x="25230" y="346555"/>
                    <a:pt x="16496" y="342937"/>
                    <a:pt x="10057" y="336498"/>
                  </a:cubicBezTo>
                  <a:cubicBezTo>
                    <a:pt x="3618" y="330059"/>
                    <a:pt x="0" y="321325"/>
                    <a:pt x="0" y="312219"/>
                  </a:cubicBezTo>
                  <a:lnTo>
                    <a:pt x="0" y="34336"/>
                  </a:lnTo>
                  <a:cubicBezTo>
                    <a:pt x="0" y="25230"/>
                    <a:pt x="3618" y="16496"/>
                    <a:pt x="10057" y="10057"/>
                  </a:cubicBezTo>
                  <a:cubicBezTo>
                    <a:pt x="16496" y="3618"/>
                    <a:pt x="25230" y="0"/>
                    <a:pt x="34336" y="0"/>
                  </a:cubicBezTo>
                  <a:close/>
                </a:path>
              </a:pathLst>
            </a:custGeom>
            <a:solidFill>
              <a:srgbClr val="106861"/>
            </a:solidFill>
            <a:ln cap="rnd">
              <a:noFill/>
              <a:prstDash val="solid"/>
              <a:round/>
            </a:ln>
          </p:spPr>
        </p:sp>
        <p:sp>
          <p:nvSpPr>
            <p:cNvPr name="TextBox 16" id="16"/>
            <p:cNvSpPr txBox="true"/>
            <p:nvPr/>
          </p:nvSpPr>
          <p:spPr>
            <a:xfrm>
              <a:off x="0" y="-47625"/>
              <a:ext cx="7021898" cy="394180"/>
            </a:xfrm>
            <a:prstGeom prst="rect">
              <a:avLst/>
            </a:prstGeom>
          </p:spPr>
          <p:txBody>
            <a:bodyPr anchor="ctr" rtlCol="false" tIns="0" lIns="0" bIns="0" rIns="0"/>
            <a:lstStyle/>
            <a:p>
              <a:pPr algn="ctr" marL="0" indent="0" lvl="0">
                <a:lnSpc>
                  <a:spcPts val="3449"/>
                </a:lnSpc>
                <a:spcBef>
                  <a:spcPct val="0"/>
                </a:spcBef>
              </a:pPr>
              <a:r>
                <a:rPr lang="en-US" sz="2499">
                  <a:solidFill>
                    <a:srgbClr val="FFFFFF"/>
                  </a:solidFill>
                  <a:latin typeface="Open Sauce"/>
                  <a:ea typeface="Open Sauce"/>
                  <a:cs typeface="Open Sauce"/>
                  <a:sym typeface="Open Sauce"/>
                </a:rPr>
                <a:t>LSTM (Long Short-Term Memory):</a:t>
              </a:r>
            </a:p>
          </p:txBody>
        </p:sp>
      </p:grpSp>
      <p:grpSp>
        <p:nvGrpSpPr>
          <p:cNvPr name="Group 17" id="17"/>
          <p:cNvGrpSpPr/>
          <p:nvPr/>
        </p:nvGrpSpPr>
        <p:grpSpPr>
          <a:xfrm rot="0">
            <a:off x="15729931" y="-3041985"/>
            <a:ext cx="5578401" cy="557840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DAGSWRPwyYE</dc:identifier>
  <dcterms:modified xsi:type="dcterms:W3CDTF">2011-08-01T06:04:30Z</dcterms:modified>
  <cp:revision>1</cp:revision>
  <dc:title>White and Green Simple  Professional Business Project Presentation</dc:title>
</cp:coreProperties>
</file>